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Lst>
  <p:sldSz cx="9144000" cy="6858000" type="screen4x3"/>
  <p:notesSz cx="6797675" cy="9926638"/>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118" d="100"/>
          <a:sy n="118" d="100"/>
        </p:scale>
        <p:origin x="-1482" y="7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BF02B192-0E37-4932-8C1D-0B00EC8A618B}" type="datetimeFigureOut">
              <a:rPr lang="fr-FR" smtClean="0"/>
              <a:pPr/>
              <a:t>17/03/2016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F98AF72-8E9F-4DEA-BE97-83473C1E6001}"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BF02B192-0E37-4932-8C1D-0B00EC8A618B}" type="datetimeFigureOut">
              <a:rPr lang="fr-FR" smtClean="0"/>
              <a:pPr/>
              <a:t>17/03/2016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F98AF72-8E9F-4DEA-BE97-83473C1E6001}"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BF02B192-0E37-4932-8C1D-0B00EC8A618B}" type="datetimeFigureOut">
              <a:rPr lang="fr-FR" smtClean="0"/>
              <a:pPr/>
              <a:t>17/03/2016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F98AF72-8E9F-4DEA-BE97-83473C1E6001}"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BF02B192-0E37-4932-8C1D-0B00EC8A618B}" type="datetimeFigureOut">
              <a:rPr lang="fr-FR" smtClean="0"/>
              <a:pPr/>
              <a:t>17/03/2016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F98AF72-8E9F-4DEA-BE97-83473C1E6001}"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BF02B192-0E37-4932-8C1D-0B00EC8A618B}" type="datetimeFigureOut">
              <a:rPr lang="fr-FR" smtClean="0"/>
              <a:pPr/>
              <a:t>17/03/2016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F98AF72-8E9F-4DEA-BE97-83473C1E6001}"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BF02B192-0E37-4932-8C1D-0B00EC8A618B}" type="datetimeFigureOut">
              <a:rPr lang="fr-FR" smtClean="0"/>
              <a:pPr/>
              <a:t>17/03/2016</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F98AF72-8E9F-4DEA-BE97-83473C1E6001}"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BF02B192-0E37-4932-8C1D-0B00EC8A618B}" type="datetimeFigureOut">
              <a:rPr lang="fr-FR" smtClean="0"/>
              <a:pPr/>
              <a:t>17/03/2016</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9F98AF72-8E9F-4DEA-BE97-83473C1E6001}"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BF02B192-0E37-4932-8C1D-0B00EC8A618B}" type="datetimeFigureOut">
              <a:rPr lang="fr-FR" smtClean="0"/>
              <a:pPr/>
              <a:t>17/03/2016</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9F98AF72-8E9F-4DEA-BE97-83473C1E6001}"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BF02B192-0E37-4932-8C1D-0B00EC8A618B}" type="datetimeFigureOut">
              <a:rPr lang="fr-FR" smtClean="0"/>
              <a:pPr/>
              <a:t>17/03/2016</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9F98AF72-8E9F-4DEA-BE97-83473C1E6001}"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BF02B192-0E37-4932-8C1D-0B00EC8A618B}" type="datetimeFigureOut">
              <a:rPr lang="fr-FR" smtClean="0"/>
              <a:pPr/>
              <a:t>17/03/2016</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F98AF72-8E9F-4DEA-BE97-83473C1E6001}"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BF02B192-0E37-4932-8C1D-0B00EC8A618B}" type="datetimeFigureOut">
              <a:rPr lang="fr-FR" smtClean="0"/>
              <a:pPr/>
              <a:t>17/03/2016</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F98AF72-8E9F-4DEA-BE97-83473C1E6001}"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F02B192-0E37-4932-8C1D-0B00EC8A618B}" type="datetimeFigureOut">
              <a:rPr lang="fr-FR" smtClean="0"/>
              <a:pPr/>
              <a:t>17/03/2016</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F98AF72-8E9F-4DEA-BE97-83473C1E6001}"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image" Target="../media/image2.png"/><Relationship Id="rId7" Type="http://schemas.openxmlformats.org/officeDocument/2006/relationships/image" Target="../media/image6.jpe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 Id="rId9" Type="http://schemas.openxmlformats.org/officeDocument/2006/relationships/image" Target="../media/image8.jpeg"/></Relationships>
</file>

<file path=ppt/slides/_rels/slide2.xml.rels><?xml version="1.0" encoding="UTF-8" standalone="yes"?>
<Relationships xmlns="http://schemas.openxmlformats.org/package/2006/relationships"><Relationship Id="rId8" Type="http://schemas.openxmlformats.org/officeDocument/2006/relationships/image" Target="../media/image15.jpeg"/><Relationship Id="rId3" Type="http://schemas.openxmlformats.org/officeDocument/2006/relationships/image" Target="../media/image10.jpeg"/><Relationship Id="rId7" Type="http://schemas.openxmlformats.org/officeDocument/2006/relationships/image" Target="../media/image14.jpeg"/><Relationship Id="rId2" Type="http://schemas.openxmlformats.org/officeDocument/2006/relationships/image" Target="../media/image9.jpeg"/><Relationship Id="rId1" Type="http://schemas.openxmlformats.org/officeDocument/2006/relationships/slideLayout" Target="../slideLayouts/slideLayout2.xml"/><Relationship Id="rId6" Type="http://schemas.openxmlformats.org/officeDocument/2006/relationships/image" Target="../media/image13.jpeg"/><Relationship Id="rId11" Type="http://schemas.openxmlformats.org/officeDocument/2006/relationships/image" Target="../media/image18.jpeg"/><Relationship Id="rId5" Type="http://schemas.openxmlformats.org/officeDocument/2006/relationships/image" Target="../media/image12.jpeg"/><Relationship Id="rId10" Type="http://schemas.openxmlformats.org/officeDocument/2006/relationships/image" Target="../media/image17.jpeg"/><Relationship Id="rId4" Type="http://schemas.openxmlformats.org/officeDocument/2006/relationships/image" Target="../media/image11.jpeg"/><Relationship Id="rId9" Type="http://schemas.openxmlformats.org/officeDocument/2006/relationships/image" Target="../media/image16.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rré corné 2"/>
          <p:cNvSpPr/>
          <p:nvPr/>
        </p:nvSpPr>
        <p:spPr>
          <a:xfrm flipH="1">
            <a:off x="928662" y="428604"/>
            <a:ext cx="3786214" cy="6000792"/>
          </a:xfrm>
          <a:prstGeom prst="foldedCorner">
            <a:avLst/>
          </a:prstGeom>
          <a:gradFill flip="none" rotWithShape="1">
            <a:gsLst>
              <a:gs pos="0">
                <a:srgbClr val="5E9EFF"/>
              </a:gs>
              <a:gs pos="39999">
                <a:srgbClr val="85C2FF"/>
              </a:gs>
              <a:gs pos="70000">
                <a:srgbClr val="C4D6EB"/>
              </a:gs>
              <a:gs pos="100000">
                <a:srgbClr val="FFEBFA"/>
              </a:gs>
            </a:gsLst>
            <a:lin ang="2700000" scaled="0"/>
            <a:tileRect/>
          </a:gradFill>
          <a:ln w="889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pic>
        <p:nvPicPr>
          <p:cNvPr id="1028" name="Picture 4" descr="C:\Users\pc\Desktop\mensi yosra\yosra2\fotolia_5937411_1433532624.jpg"/>
          <p:cNvPicPr>
            <a:picLocks noChangeAspect="1" noChangeArrowheads="1"/>
          </p:cNvPicPr>
          <p:nvPr/>
        </p:nvPicPr>
        <p:blipFill>
          <a:blip r:embed="rId2" cstate="print">
            <a:lum bright="11000"/>
          </a:blip>
          <a:srcRect/>
          <a:stretch>
            <a:fillRect/>
          </a:stretch>
        </p:blipFill>
        <p:spPr bwMode="auto">
          <a:xfrm>
            <a:off x="1000100" y="500042"/>
            <a:ext cx="3643338" cy="5286412"/>
          </a:xfrm>
          <a:prstGeom prst="rect">
            <a:avLst/>
          </a:prstGeom>
          <a:noFill/>
        </p:spPr>
      </p:pic>
      <p:sp>
        <p:nvSpPr>
          <p:cNvPr id="4" name="Carré corné 3"/>
          <p:cNvSpPr/>
          <p:nvPr/>
        </p:nvSpPr>
        <p:spPr>
          <a:xfrm>
            <a:off x="4786314" y="428604"/>
            <a:ext cx="3786214" cy="6000792"/>
          </a:xfrm>
          <a:prstGeom prst="foldedCorner">
            <a:avLst/>
          </a:prstGeom>
          <a:gradFill>
            <a:gsLst>
              <a:gs pos="0">
                <a:srgbClr val="5E9EFF"/>
              </a:gs>
              <a:gs pos="39999">
                <a:srgbClr val="85C2FF"/>
              </a:gs>
              <a:gs pos="70000">
                <a:srgbClr val="C4D6EB"/>
              </a:gs>
              <a:gs pos="100000">
                <a:srgbClr val="FFEBFA"/>
              </a:gs>
            </a:gsLst>
            <a:lin ang="5400000" scaled="0"/>
          </a:gradFill>
          <a:ln w="889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ZoneTexte 7"/>
          <p:cNvSpPr txBox="1"/>
          <p:nvPr/>
        </p:nvSpPr>
        <p:spPr>
          <a:xfrm>
            <a:off x="2928926" y="475758"/>
            <a:ext cx="2428892" cy="646331"/>
          </a:xfrm>
          <a:prstGeom prst="rect">
            <a:avLst/>
          </a:prstGeom>
          <a:noFill/>
        </p:spPr>
        <p:txBody>
          <a:bodyPr wrap="square" rtlCol="0">
            <a:spAutoFit/>
          </a:bodyPr>
          <a:lstStyle/>
          <a:p>
            <a:pPr algn="ctr" rtl="1"/>
            <a:r>
              <a:rPr lang="ar-TN" sz="1200" b="1" dirty="0" smtClean="0">
                <a:ln w="10541" cmpd="sng">
                  <a:solidFill>
                    <a:schemeClr val="accent1">
                      <a:shade val="88000"/>
                      <a:satMod val="110000"/>
                    </a:schemeClr>
                  </a:solidFill>
                  <a:prstDash val="solid"/>
                </a:ln>
                <a:solidFill>
                  <a:srgbClr val="002060"/>
                </a:solidFill>
                <a:latin typeface="Arabic Typesetting" pitchFamily="66" charset="-78"/>
                <a:cs typeface="Arabic Typesetting" pitchFamily="66" charset="-78"/>
              </a:rPr>
              <a:t>الجمهورية التونسية </a:t>
            </a:r>
          </a:p>
          <a:p>
            <a:pPr algn="ctr" rtl="1"/>
            <a:r>
              <a:rPr lang="ar-TN" sz="1200" b="1" dirty="0" smtClean="0">
                <a:ln w="10541" cmpd="sng">
                  <a:solidFill>
                    <a:schemeClr val="accent1">
                      <a:shade val="88000"/>
                      <a:satMod val="110000"/>
                    </a:schemeClr>
                  </a:solidFill>
                  <a:prstDash val="solid"/>
                </a:ln>
                <a:solidFill>
                  <a:srgbClr val="002060"/>
                </a:solidFill>
                <a:latin typeface="Arabic Typesetting" pitchFamily="66" charset="-78"/>
                <a:cs typeface="+mj-cs"/>
              </a:rPr>
              <a:t>وزارة الداخلية</a:t>
            </a:r>
          </a:p>
          <a:p>
            <a:pPr algn="ctr" rtl="1"/>
            <a:r>
              <a:rPr lang="ar-TN" sz="1200" b="1" dirty="0" smtClean="0">
                <a:ln w="10541" cmpd="sng">
                  <a:solidFill>
                    <a:schemeClr val="accent1">
                      <a:shade val="88000"/>
                      <a:satMod val="110000"/>
                    </a:schemeClr>
                  </a:solidFill>
                  <a:prstDash val="solid"/>
                </a:ln>
                <a:solidFill>
                  <a:srgbClr val="002060"/>
                </a:solidFill>
                <a:latin typeface="Arabic Typesetting" pitchFamily="66" charset="-78"/>
                <a:cs typeface="Arabic Typesetting" pitchFamily="66" charset="-78"/>
              </a:rPr>
              <a:t>الديوان الوطني للحماية المدنية</a:t>
            </a:r>
            <a:endParaRPr lang="fr-FR" sz="1200" b="1" dirty="0">
              <a:ln w="10541" cmpd="sng">
                <a:solidFill>
                  <a:schemeClr val="accent1">
                    <a:shade val="88000"/>
                    <a:satMod val="110000"/>
                  </a:schemeClr>
                </a:solidFill>
                <a:prstDash val="solid"/>
              </a:ln>
              <a:solidFill>
                <a:srgbClr val="002060"/>
              </a:solidFill>
              <a:latin typeface="Arabic Typesetting" pitchFamily="66" charset="-78"/>
              <a:cs typeface="Arabic Typesetting" pitchFamily="66" charset="-78"/>
            </a:endParaRPr>
          </a:p>
        </p:txBody>
      </p:sp>
      <p:sp>
        <p:nvSpPr>
          <p:cNvPr id="5" name="ZoneTexte 4"/>
          <p:cNvSpPr txBox="1"/>
          <p:nvPr/>
        </p:nvSpPr>
        <p:spPr>
          <a:xfrm>
            <a:off x="1571604" y="2643182"/>
            <a:ext cx="2600392" cy="707886"/>
          </a:xfrm>
          <a:prstGeom prst="rect">
            <a:avLst/>
          </a:prstGeom>
          <a:noFill/>
        </p:spPr>
        <p:txBody>
          <a:bodyPr wrap="none" rtlCol="0">
            <a:spAutoFit/>
          </a:bodyPr>
          <a:lstStyle/>
          <a:p>
            <a:r>
              <a:rPr lang="ar-TN" sz="4000" b="1" i="1" u="sng" dirty="0" smtClean="0">
                <a:solidFill>
                  <a:srgbClr val="002060"/>
                </a:solidFill>
                <a:effectLst>
                  <a:outerShdw blurRad="38100" dist="38100" dir="2700000" algn="tl">
                    <a:srgbClr val="000000">
                      <a:alpha val="43137"/>
                    </a:srgbClr>
                  </a:outerShdw>
                </a:effectLst>
                <a:latin typeface="Arabic Typesetting" pitchFamily="66" charset="-78"/>
                <a:cs typeface="Arabic Typesetting" pitchFamily="66" charset="-78"/>
              </a:rPr>
              <a:t>مخاطر الحوادث المنزلية</a:t>
            </a:r>
            <a:endParaRPr lang="fr-FR" sz="4000" b="1" i="1" u="sng" dirty="0">
              <a:solidFill>
                <a:srgbClr val="002060"/>
              </a:solidFill>
              <a:effectLst>
                <a:outerShdw blurRad="38100" dist="38100" dir="2700000" algn="tl">
                  <a:srgbClr val="000000">
                    <a:alpha val="43137"/>
                  </a:srgbClr>
                </a:outerShdw>
              </a:effectLst>
              <a:latin typeface="Arabic Typesetting" pitchFamily="66" charset="-78"/>
              <a:cs typeface="Arabic Typesetting" pitchFamily="66" charset="-78"/>
            </a:endParaRPr>
          </a:p>
        </p:txBody>
      </p:sp>
      <p:pic>
        <p:nvPicPr>
          <p:cNvPr id="6" name="Picture 12" descr="NSIGLEFB"/>
          <p:cNvPicPr>
            <a:picLocks noChangeAspect="1" noChangeArrowheads="1"/>
          </p:cNvPicPr>
          <p:nvPr/>
        </p:nvPicPr>
        <p:blipFill>
          <a:blip r:embed="rId3" cstate="print"/>
          <a:srcRect/>
          <a:stretch>
            <a:fillRect/>
          </a:stretch>
        </p:blipFill>
        <p:spPr bwMode="auto">
          <a:xfrm>
            <a:off x="1071538" y="530659"/>
            <a:ext cx="428628" cy="612325"/>
          </a:xfrm>
          <a:prstGeom prst="rect">
            <a:avLst/>
          </a:prstGeom>
          <a:ln>
            <a:noFill/>
          </a:ln>
          <a:effectLst>
            <a:outerShdw blurRad="190500" algn="tl" rotWithShape="0">
              <a:srgbClr val="000000">
                <a:alpha val="70000"/>
              </a:srgbClr>
            </a:outerShdw>
          </a:effectLst>
        </p:spPr>
      </p:pic>
      <p:sp>
        <p:nvSpPr>
          <p:cNvPr id="13" name="ZoneTexte 12"/>
          <p:cNvSpPr txBox="1"/>
          <p:nvPr/>
        </p:nvSpPr>
        <p:spPr>
          <a:xfrm rot="3893994">
            <a:off x="1060926" y="5931368"/>
            <a:ext cx="569307" cy="369332"/>
          </a:xfrm>
          <a:prstGeom prst="rect">
            <a:avLst/>
          </a:prstGeom>
          <a:noFill/>
        </p:spPr>
        <p:txBody>
          <a:bodyPr wrap="square" rtlCol="0">
            <a:spAutoFit/>
          </a:bodyPr>
          <a:lstStyle/>
          <a:p>
            <a:r>
              <a:rPr lang="ar-TN" dirty="0" smtClean="0">
                <a:solidFill>
                  <a:srgbClr val="C00000"/>
                </a:solidFill>
                <a:latin typeface="Arabic Typesetting" pitchFamily="66" charset="-78"/>
                <a:cs typeface="Arabic Typesetting" pitchFamily="66" charset="-78"/>
              </a:rPr>
              <a:t>198</a:t>
            </a:r>
            <a:endParaRPr lang="fr-FR" dirty="0">
              <a:solidFill>
                <a:srgbClr val="C00000"/>
              </a:solidFill>
              <a:latin typeface="Arabic Typesetting" pitchFamily="66" charset="-78"/>
              <a:cs typeface="Arabic Typesetting" pitchFamily="66" charset="-78"/>
            </a:endParaRPr>
          </a:p>
        </p:txBody>
      </p:sp>
      <p:sp>
        <p:nvSpPr>
          <p:cNvPr id="15" name="ZoneTexte 14"/>
          <p:cNvSpPr txBox="1"/>
          <p:nvPr/>
        </p:nvSpPr>
        <p:spPr>
          <a:xfrm>
            <a:off x="1563051" y="5786454"/>
            <a:ext cx="3151825" cy="615553"/>
          </a:xfrm>
          <a:prstGeom prst="rect">
            <a:avLst/>
          </a:prstGeom>
          <a:noFill/>
        </p:spPr>
        <p:txBody>
          <a:bodyPr wrap="none" rtlCol="0">
            <a:spAutoFit/>
          </a:bodyPr>
          <a:lstStyle/>
          <a:p>
            <a:pPr algn="ctr" rtl="1"/>
            <a:r>
              <a:rPr lang="ar-TN" sz="1700" b="1" i="1" dirty="0" smtClean="0">
                <a:solidFill>
                  <a:srgbClr val="C00000"/>
                </a:solidFill>
                <a:effectLst>
                  <a:outerShdw blurRad="38100" dist="38100" dir="2700000" algn="tl">
                    <a:srgbClr val="000000">
                      <a:alpha val="43137"/>
                    </a:srgbClr>
                  </a:outerShdw>
                </a:effectLst>
                <a:latin typeface="Arabic Typesetting" pitchFamily="66" charset="-78"/>
                <a:cs typeface="Arabic Typesetting" pitchFamily="66" charset="-78"/>
              </a:rPr>
              <a:t>الحمـــــــــــــــــــــاية المـــــــــــــــــــــــــدنية</a:t>
            </a:r>
          </a:p>
          <a:p>
            <a:pPr algn="ctr" rtl="1"/>
            <a:r>
              <a:rPr lang="ar-TN" sz="1700" b="1" i="1" dirty="0" smtClean="0">
                <a:solidFill>
                  <a:srgbClr val="C00000"/>
                </a:solidFill>
                <a:effectLst>
                  <a:outerShdw blurRad="38100" dist="38100" dir="2700000" algn="tl">
                    <a:srgbClr val="000000">
                      <a:alpha val="43137"/>
                    </a:srgbClr>
                  </a:outerShdw>
                </a:effectLst>
                <a:latin typeface="Arabic Typesetting" pitchFamily="66" charset="-78"/>
                <a:cs typeface="Arabic Typesetting" pitchFamily="66" charset="-78"/>
              </a:rPr>
              <a:t>وقـــــــــــــــــــــاية ... نجــــــــــــــــــــــدة ... إنـــــــــــــــــــــــــــــقاذ</a:t>
            </a:r>
            <a:endParaRPr lang="fr-FR" sz="1700" b="1" i="1" dirty="0">
              <a:solidFill>
                <a:srgbClr val="C00000"/>
              </a:solidFill>
              <a:effectLst>
                <a:outerShdw blurRad="38100" dist="38100" dir="2700000" algn="tl">
                  <a:srgbClr val="000000">
                    <a:alpha val="43137"/>
                  </a:srgbClr>
                </a:outerShdw>
              </a:effectLst>
              <a:latin typeface="Arabic Typesetting" pitchFamily="66" charset="-78"/>
              <a:cs typeface="Arabic Typesetting" pitchFamily="66" charset="-78"/>
            </a:endParaRPr>
          </a:p>
        </p:txBody>
      </p:sp>
      <p:sp>
        <p:nvSpPr>
          <p:cNvPr id="17" name="Rectangle 16"/>
          <p:cNvSpPr/>
          <p:nvPr/>
        </p:nvSpPr>
        <p:spPr>
          <a:xfrm>
            <a:off x="4786314" y="2040617"/>
            <a:ext cx="2000264" cy="2031325"/>
          </a:xfrm>
          <a:prstGeom prst="rect">
            <a:avLst/>
          </a:prstGeom>
        </p:spPr>
        <p:txBody>
          <a:bodyPr wrap="square">
            <a:spAutoFit/>
          </a:bodyPr>
          <a:lstStyle/>
          <a:p>
            <a:pPr algn="justLow" rtl="1">
              <a:buFont typeface="Wingdings" pitchFamily="2" charset="2"/>
              <a:buChar char="ü"/>
            </a:pPr>
            <a:r>
              <a:rPr lang="fr-FR" sz="1400" b="1" dirty="0" smtClean="0">
                <a:solidFill>
                  <a:srgbClr val="FF0000"/>
                </a:solidFill>
                <a:latin typeface="Arabic Typesetting" pitchFamily="66" charset="-78"/>
                <a:cs typeface="Arabic Typesetting" pitchFamily="66" charset="-78"/>
              </a:rPr>
              <a:t> </a:t>
            </a:r>
            <a:r>
              <a:rPr lang="ar-TN" sz="1400" b="1" dirty="0" smtClean="0">
                <a:solidFill>
                  <a:srgbClr val="FF0000"/>
                </a:solidFill>
                <a:latin typeface="Arabic Typesetting" pitchFamily="66" charset="-78"/>
                <a:cs typeface="Arabic Typesetting" pitchFamily="66" charset="-78"/>
              </a:rPr>
              <a:t>لا تستعمل </a:t>
            </a:r>
            <a:r>
              <a:rPr lang="ar-TN" sz="1400" b="1" dirty="0" smtClean="0">
                <a:latin typeface="Arabic Typesetting" pitchFamily="66" charset="-78"/>
                <a:cs typeface="Arabic Typesetting" pitchFamily="66" charset="-78"/>
              </a:rPr>
              <a:t>شعلة من النار للبحث عن تسرب الغاز،بل إستعمل ماء ممزوجا بالصابون.</a:t>
            </a:r>
            <a:endParaRPr lang="fr-FR" sz="1400" b="1" dirty="0" smtClean="0">
              <a:latin typeface="Arabic Typesetting" pitchFamily="66" charset="-78"/>
              <a:cs typeface="Arabic Typesetting" pitchFamily="66" charset="-78"/>
            </a:endParaRPr>
          </a:p>
          <a:p>
            <a:pPr algn="justLow" rtl="1">
              <a:buFont typeface="Wingdings" pitchFamily="2" charset="2"/>
              <a:buChar char="ü"/>
            </a:pPr>
            <a:r>
              <a:rPr lang="fr-FR" sz="1400" b="1" dirty="0" smtClean="0">
                <a:solidFill>
                  <a:srgbClr val="FF0000"/>
                </a:solidFill>
                <a:latin typeface="Arabic Typesetting" pitchFamily="66" charset="-78"/>
                <a:cs typeface="Arabic Typesetting" pitchFamily="66" charset="-78"/>
              </a:rPr>
              <a:t> </a:t>
            </a:r>
            <a:r>
              <a:rPr lang="ar-TN" sz="1400" b="1" dirty="0" smtClean="0">
                <a:solidFill>
                  <a:srgbClr val="FF0000"/>
                </a:solidFill>
                <a:latin typeface="Arabic Typesetting" pitchFamily="66" charset="-78"/>
                <a:cs typeface="Arabic Typesetting" pitchFamily="66" charset="-78"/>
              </a:rPr>
              <a:t>احترم </a:t>
            </a:r>
            <a:r>
              <a:rPr lang="ar-TN" sz="1400" b="1" dirty="0" smtClean="0">
                <a:latin typeface="Arabic Typesetting" pitchFamily="66" charset="-78"/>
                <a:cs typeface="Arabic Typesetting" pitchFamily="66" charset="-78"/>
              </a:rPr>
              <a:t>المواصفات المتعلقة بالأجهزة الغازية ومركباتها بجدية.</a:t>
            </a:r>
          </a:p>
          <a:p>
            <a:pPr algn="justLow" rtl="1">
              <a:buFont typeface="Wingdings" pitchFamily="2" charset="2"/>
              <a:buChar char="ü"/>
            </a:pPr>
            <a:r>
              <a:rPr lang="fr-FR" sz="1400" b="1" dirty="0" smtClean="0">
                <a:solidFill>
                  <a:srgbClr val="FF0000"/>
                </a:solidFill>
                <a:latin typeface="Arabic Typesetting" pitchFamily="66" charset="-78"/>
                <a:cs typeface="Arabic Typesetting" pitchFamily="66" charset="-78"/>
              </a:rPr>
              <a:t> </a:t>
            </a:r>
            <a:r>
              <a:rPr lang="ar-SA" sz="1400" b="1" dirty="0" smtClean="0">
                <a:solidFill>
                  <a:srgbClr val="FF0000"/>
                </a:solidFill>
                <a:latin typeface="Arabic Typesetting" pitchFamily="66" charset="-78"/>
                <a:cs typeface="Arabic Typesetting" pitchFamily="66" charset="-78"/>
              </a:rPr>
              <a:t>عند تشغيل </a:t>
            </a:r>
            <a:r>
              <a:rPr lang="ar-SA" sz="1400" b="1" dirty="0" smtClean="0">
                <a:latin typeface="Arabic Typesetting" pitchFamily="66" charset="-78"/>
                <a:cs typeface="Arabic Typesetting" pitchFamily="66" charset="-78"/>
              </a:rPr>
              <a:t>الموقد أو الفرن يشعل أولا عود الثقاب ومن ثم يفتح الموقد</a:t>
            </a:r>
            <a:r>
              <a:rPr lang="fr-FR" sz="1400" b="1" dirty="0" smtClean="0">
                <a:latin typeface="Arabic Typesetting" pitchFamily="66" charset="-78"/>
                <a:cs typeface="Arabic Typesetting" pitchFamily="66" charset="-78"/>
              </a:rPr>
              <a:t>. </a:t>
            </a:r>
          </a:p>
          <a:p>
            <a:pPr algn="r" rtl="1">
              <a:buFont typeface="Wingdings" pitchFamily="2" charset="2"/>
              <a:buChar char="ü"/>
            </a:pPr>
            <a:r>
              <a:rPr lang="fr-FR" sz="1400" b="1" dirty="0" smtClean="0">
                <a:solidFill>
                  <a:srgbClr val="FF0000"/>
                </a:solidFill>
                <a:latin typeface="Arabic Typesetting" pitchFamily="66" charset="-78"/>
                <a:cs typeface="Arabic Typesetting" pitchFamily="66" charset="-78"/>
              </a:rPr>
              <a:t> </a:t>
            </a:r>
            <a:r>
              <a:rPr lang="ar-TN" sz="1400" b="1" dirty="0" smtClean="0">
                <a:solidFill>
                  <a:srgbClr val="FF0000"/>
                </a:solidFill>
                <a:latin typeface="Arabic Typesetting" pitchFamily="66" charset="-78"/>
                <a:cs typeface="Arabic Typesetting" pitchFamily="66" charset="-78"/>
              </a:rPr>
              <a:t>بادر </a:t>
            </a:r>
            <a:r>
              <a:rPr lang="ar-TN" sz="1400" b="1" dirty="0" smtClean="0">
                <a:latin typeface="Arabic Typesetting" pitchFamily="66" charset="-78"/>
                <a:cs typeface="Arabic Typesetting" pitchFamily="66" charset="-78"/>
              </a:rPr>
              <a:t>بغلق حنفية قطع الغاز في صورة مشاهدتك النار بإحدى الأجهزة الغازية.</a:t>
            </a:r>
            <a:endParaRPr lang="fr-FR" sz="1400" b="1" dirty="0" smtClean="0">
              <a:latin typeface="Arabic Typesetting" pitchFamily="66" charset="-78"/>
              <a:cs typeface="Arabic Typesetting" pitchFamily="66" charset="-78"/>
            </a:endParaRPr>
          </a:p>
          <a:p>
            <a:pPr algn="justLow" rtl="1"/>
            <a:r>
              <a:rPr lang="fr-FR" sz="1400" b="1" dirty="0" smtClean="0">
                <a:latin typeface="Arabic Typesetting" pitchFamily="66" charset="-78"/>
                <a:cs typeface="Arabic Typesetting" pitchFamily="66" charset="-78"/>
              </a:rPr>
              <a:t>   </a:t>
            </a:r>
          </a:p>
        </p:txBody>
      </p:sp>
      <p:pic>
        <p:nvPicPr>
          <p:cNvPr id="32" name="Picture 8" descr="C:\Documents and Settings\Administrateur\Bureau\gaz\téléchargement.jpg"/>
          <p:cNvPicPr>
            <a:picLocks noChangeAspect="1" noChangeArrowheads="1"/>
          </p:cNvPicPr>
          <p:nvPr/>
        </p:nvPicPr>
        <p:blipFill>
          <a:blip r:embed="rId4" cstate="print"/>
          <a:srcRect/>
          <a:stretch>
            <a:fillRect/>
          </a:stretch>
        </p:blipFill>
        <p:spPr bwMode="auto">
          <a:xfrm>
            <a:off x="4857752" y="500042"/>
            <a:ext cx="1500198" cy="1357322"/>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33" name="Picture 5" descr="C:\Documents and Settings\Administrateur\Bureau\gaz\images (3).jpg"/>
          <p:cNvPicPr>
            <a:picLocks noChangeAspect="1" noChangeArrowheads="1"/>
          </p:cNvPicPr>
          <p:nvPr/>
        </p:nvPicPr>
        <p:blipFill>
          <a:blip r:embed="rId5" cstate="print"/>
          <a:srcRect/>
          <a:stretch>
            <a:fillRect/>
          </a:stretch>
        </p:blipFill>
        <p:spPr bwMode="auto">
          <a:xfrm>
            <a:off x="6858016" y="2071678"/>
            <a:ext cx="1643074" cy="1571636"/>
          </a:xfrm>
          <a:prstGeom prst="rect">
            <a:avLst/>
          </a:prstGeom>
          <a:ln>
            <a:noFill/>
          </a:ln>
          <a:effectLst>
            <a:outerShdw blurRad="190500" algn="tl" rotWithShape="0">
              <a:srgbClr val="000000">
                <a:alpha val="70000"/>
              </a:srgbClr>
            </a:outerShdw>
          </a:effectLst>
        </p:spPr>
      </p:pic>
      <p:sp>
        <p:nvSpPr>
          <p:cNvPr id="37" name="Rectangle 36"/>
          <p:cNvSpPr/>
          <p:nvPr/>
        </p:nvSpPr>
        <p:spPr>
          <a:xfrm>
            <a:off x="6357950" y="468981"/>
            <a:ext cx="2214597" cy="2031325"/>
          </a:xfrm>
          <a:prstGeom prst="rect">
            <a:avLst/>
          </a:prstGeom>
        </p:spPr>
        <p:txBody>
          <a:bodyPr wrap="square">
            <a:spAutoFit/>
          </a:bodyPr>
          <a:lstStyle/>
          <a:p>
            <a:pPr algn="justLow" rtl="1">
              <a:buFont typeface="Wingdings" pitchFamily="2" charset="2"/>
              <a:buChar char="ü"/>
            </a:pPr>
            <a:r>
              <a:rPr lang="fr-FR" sz="1400" b="1" dirty="0" smtClean="0">
                <a:solidFill>
                  <a:srgbClr val="FF0000"/>
                </a:solidFill>
                <a:latin typeface="Arabic Typesetting" pitchFamily="66" charset="-78"/>
                <a:cs typeface="Arabic Typesetting" pitchFamily="66" charset="-78"/>
              </a:rPr>
              <a:t> </a:t>
            </a:r>
            <a:r>
              <a:rPr lang="ar-TN" sz="1400" b="1" dirty="0" smtClean="0">
                <a:solidFill>
                  <a:srgbClr val="FF0000"/>
                </a:solidFill>
                <a:latin typeface="Arabic Typesetting" pitchFamily="66" charset="-78"/>
                <a:cs typeface="Arabic Typesetting" pitchFamily="66" charset="-78"/>
              </a:rPr>
              <a:t>لا تضع </a:t>
            </a:r>
            <a:r>
              <a:rPr lang="ar-TN" sz="1400" b="1" dirty="0" smtClean="0">
                <a:latin typeface="Arabic Typesetting" pitchFamily="66" charset="-78"/>
                <a:cs typeface="Arabic Typesetting" pitchFamily="66" charset="-78"/>
              </a:rPr>
              <a:t>قارورة الغاز بجوار الأماكن الساخنة </a:t>
            </a:r>
            <a:r>
              <a:rPr lang="fr-FR" sz="1400" b="1" dirty="0" smtClean="0">
                <a:latin typeface="Arabic Typesetting" pitchFamily="66" charset="-78"/>
                <a:cs typeface="Arabic Typesetting" pitchFamily="66" charset="-78"/>
              </a:rPr>
              <a:t>       </a:t>
            </a:r>
            <a:r>
              <a:rPr lang="ar-TN" sz="1400" b="1" dirty="0" smtClean="0">
                <a:latin typeface="Arabic Typesetting" pitchFamily="66" charset="-78"/>
                <a:cs typeface="Arabic Typesetting" pitchFamily="66" charset="-78"/>
              </a:rPr>
              <a:t>أو مصادر الحرارة.  </a:t>
            </a:r>
          </a:p>
          <a:p>
            <a:pPr algn="justLow" rtl="1">
              <a:buFont typeface="Wingdings" pitchFamily="2" charset="2"/>
              <a:buChar char="ü"/>
            </a:pPr>
            <a:r>
              <a:rPr lang="fr-FR" sz="1400" b="1" dirty="0" smtClean="0">
                <a:solidFill>
                  <a:srgbClr val="FF0000"/>
                </a:solidFill>
                <a:latin typeface="Arabic Typesetting" pitchFamily="66" charset="-78"/>
                <a:cs typeface="Arabic Typesetting" pitchFamily="66" charset="-78"/>
              </a:rPr>
              <a:t> </a:t>
            </a:r>
            <a:r>
              <a:rPr lang="ar-TN" sz="1400" b="1" dirty="0" smtClean="0">
                <a:solidFill>
                  <a:srgbClr val="FF0000"/>
                </a:solidFill>
                <a:latin typeface="Arabic Typesetting" pitchFamily="66" charset="-78"/>
                <a:cs typeface="Arabic Typesetting" pitchFamily="66" charset="-78"/>
              </a:rPr>
              <a:t>ا</a:t>
            </a:r>
            <a:r>
              <a:rPr lang="ar-SA" sz="1400" b="1" dirty="0" smtClean="0">
                <a:solidFill>
                  <a:srgbClr val="FF0000"/>
                </a:solidFill>
                <a:latin typeface="Arabic Typesetting" pitchFamily="66" charset="-78"/>
                <a:cs typeface="Arabic Typesetting" pitchFamily="66" charset="-78"/>
              </a:rPr>
              <a:t>قفل</a:t>
            </a:r>
            <a:r>
              <a:rPr lang="ar-SA" sz="1400" b="1" dirty="0" smtClean="0">
                <a:latin typeface="Arabic Typesetting" pitchFamily="66" charset="-78"/>
                <a:cs typeface="Arabic Typesetting" pitchFamily="66" charset="-78"/>
              </a:rPr>
              <a:t> أنبوبة الغاز بعد كل استعمال حتى لا يحدث تسرب</a:t>
            </a:r>
            <a:r>
              <a:rPr lang="fr-FR" sz="1400" b="1" dirty="0" smtClean="0">
                <a:latin typeface="Arabic Typesetting" pitchFamily="66" charset="-78"/>
                <a:cs typeface="Arabic Typesetting" pitchFamily="66" charset="-78"/>
              </a:rPr>
              <a:t>.</a:t>
            </a:r>
          </a:p>
          <a:p>
            <a:pPr algn="justLow" rtl="1">
              <a:buFont typeface="Wingdings" pitchFamily="2" charset="2"/>
              <a:buChar char="ü"/>
            </a:pPr>
            <a:r>
              <a:rPr lang="fr-FR" sz="1400" b="1" dirty="0" smtClean="0">
                <a:solidFill>
                  <a:srgbClr val="FF0000"/>
                </a:solidFill>
                <a:latin typeface="Arabic Typesetting" pitchFamily="66" charset="-78"/>
                <a:cs typeface="Arabic Typesetting" pitchFamily="66" charset="-78"/>
              </a:rPr>
              <a:t> </a:t>
            </a:r>
            <a:r>
              <a:rPr lang="ar-TN" sz="1400" b="1" dirty="0" smtClean="0">
                <a:solidFill>
                  <a:srgbClr val="FF0000"/>
                </a:solidFill>
                <a:latin typeface="Arabic Typesetting" pitchFamily="66" charset="-78"/>
                <a:cs typeface="Arabic Typesetting" pitchFamily="66" charset="-78"/>
              </a:rPr>
              <a:t>راقب </a:t>
            </a:r>
            <a:r>
              <a:rPr lang="ar-TN" sz="1400" b="1" dirty="0" smtClean="0">
                <a:latin typeface="Arabic Typesetting" pitchFamily="66" charset="-78"/>
                <a:cs typeface="Arabic Typesetting" pitchFamily="66" charset="-78"/>
              </a:rPr>
              <a:t>صلوحية الأنبوب المطاطي للغاز.</a:t>
            </a:r>
            <a:endParaRPr lang="fr-FR" sz="1400" b="1" dirty="0" smtClean="0">
              <a:latin typeface="Arabic Typesetting" pitchFamily="66" charset="-78"/>
              <a:cs typeface="Arabic Typesetting" pitchFamily="66" charset="-78"/>
            </a:endParaRPr>
          </a:p>
          <a:p>
            <a:pPr algn="justLow" rtl="1">
              <a:buFont typeface="Wingdings" pitchFamily="2" charset="2"/>
              <a:buChar char="ü"/>
            </a:pPr>
            <a:r>
              <a:rPr lang="ar-TN" sz="1400" b="1" dirty="0" smtClean="0">
                <a:solidFill>
                  <a:srgbClr val="FF0000"/>
                </a:solidFill>
                <a:latin typeface="Arabic Typesetting" pitchFamily="66" charset="-78"/>
                <a:cs typeface="Arabic Typesetting" pitchFamily="66" charset="-78"/>
              </a:rPr>
              <a:t> العمل </a:t>
            </a:r>
            <a:r>
              <a:rPr lang="ar-TN" sz="1400" b="1" dirty="0" smtClean="0">
                <a:latin typeface="Arabic Typesetting" pitchFamily="66" charset="-78"/>
                <a:cs typeface="Arabic Typesetting" pitchFamily="66" charset="-78"/>
              </a:rPr>
              <a:t>على عدم غلق باب بيت الاستحمام كليا ومراقبة من </a:t>
            </a:r>
            <a:r>
              <a:rPr lang="ar-TN" sz="1400" b="1" dirty="0" err="1" smtClean="0">
                <a:latin typeface="Arabic Typesetting" pitchFamily="66" charset="-78"/>
                <a:cs typeface="Arabic Typesetting" pitchFamily="66" charset="-78"/>
              </a:rPr>
              <a:t>به</a:t>
            </a:r>
            <a:r>
              <a:rPr lang="ar-TN" sz="1400" b="1" dirty="0" smtClean="0">
                <a:latin typeface="Arabic Typesetting" pitchFamily="66" charset="-78"/>
                <a:cs typeface="Arabic Typesetting" pitchFamily="66" charset="-78"/>
              </a:rPr>
              <a:t> من حين إلى أخر.</a:t>
            </a:r>
            <a:endParaRPr lang="fr-FR" sz="1400" b="1" dirty="0" smtClean="0">
              <a:latin typeface="Arabic Typesetting" pitchFamily="66" charset="-78"/>
              <a:cs typeface="Arabic Typesetting" pitchFamily="66" charset="-78"/>
            </a:endParaRPr>
          </a:p>
          <a:p>
            <a:pPr algn="justLow" rtl="1"/>
            <a:endParaRPr lang="fr-FR" sz="1400" b="1" dirty="0" smtClean="0">
              <a:latin typeface="Arabic Typesetting" pitchFamily="66" charset="-78"/>
              <a:cs typeface="Arabic Typesetting" pitchFamily="66" charset="-78"/>
            </a:endParaRPr>
          </a:p>
          <a:p>
            <a:pPr algn="justLow" rtl="1"/>
            <a:endParaRPr lang="fr-FR" sz="1400" b="1" dirty="0">
              <a:latin typeface="Arabic Typesetting" pitchFamily="66" charset="-78"/>
              <a:cs typeface="Arabic Typesetting" pitchFamily="66" charset="-78"/>
            </a:endParaRPr>
          </a:p>
        </p:txBody>
      </p:sp>
      <p:sp>
        <p:nvSpPr>
          <p:cNvPr id="40" name="Organigramme : Bande perforée 39"/>
          <p:cNvSpPr/>
          <p:nvPr/>
        </p:nvSpPr>
        <p:spPr>
          <a:xfrm>
            <a:off x="4929190" y="5929330"/>
            <a:ext cx="2928958" cy="376044"/>
          </a:xfrm>
          <a:prstGeom prst="flowChartPunchedTape">
            <a:avLst/>
          </a:prstGeom>
          <a:solidFill>
            <a:srgbClr val="FF0000">
              <a:alpha val="79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Low" rtl="1"/>
            <a:r>
              <a:rPr lang="ar-TN" sz="1400" b="1" dirty="0" smtClean="0">
                <a:latin typeface="Arabic Typesetting" pitchFamily="66" charset="-78"/>
                <a:cs typeface="Arabic Typesetting" pitchFamily="66" charset="-78"/>
              </a:rPr>
              <a:t>اتصل بالحماية المدنية على الرقم (198) في كل حالات الحوادث.</a:t>
            </a:r>
            <a:endParaRPr lang="fr-FR" sz="1400" b="1" dirty="0">
              <a:latin typeface="Arabic Typesetting" pitchFamily="66" charset="-78"/>
              <a:cs typeface="Arabic Typesetting" pitchFamily="66" charset="-78"/>
            </a:endParaRPr>
          </a:p>
        </p:txBody>
      </p:sp>
      <p:sp>
        <p:nvSpPr>
          <p:cNvPr id="18" name="ZoneTexte 17"/>
          <p:cNvSpPr txBox="1"/>
          <p:nvPr/>
        </p:nvSpPr>
        <p:spPr>
          <a:xfrm rot="18692272">
            <a:off x="7960890" y="5837769"/>
            <a:ext cx="569307" cy="369332"/>
          </a:xfrm>
          <a:prstGeom prst="rect">
            <a:avLst/>
          </a:prstGeom>
          <a:noFill/>
        </p:spPr>
        <p:txBody>
          <a:bodyPr wrap="square" rtlCol="0">
            <a:spAutoFit/>
          </a:bodyPr>
          <a:lstStyle/>
          <a:p>
            <a:r>
              <a:rPr lang="ar-TN" dirty="0" smtClean="0">
                <a:solidFill>
                  <a:srgbClr val="C00000"/>
                </a:solidFill>
                <a:latin typeface="Arabic Typesetting" pitchFamily="66" charset="-78"/>
                <a:cs typeface="Arabic Typesetting" pitchFamily="66" charset="-78"/>
              </a:rPr>
              <a:t>198</a:t>
            </a:r>
            <a:endParaRPr lang="fr-FR" dirty="0">
              <a:solidFill>
                <a:srgbClr val="C00000"/>
              </a:solidFill>
              <a:latin typeface="Arabic Typesetting" pitchFamily="66" charset="-78"/>
              <a:cs typeface="Arabic Typesetting" pitchFamily="66" charset="-78"/>
            </a:endParaRPr>
          </a:p>
        </p:txBody>
      </p:sp>
      <p:sp>
        <p:nvSpPr>
          <p:cNvPr id="19" name="Rectangle 18"/>
          <p:cNvSpPr/>
          <p:nvPr/>
        </p:nvSpPr>
        <p:spPr>
          <a:xfrm>
            <a:off x="6429420" y="3832215"/>
            <a:ext cx="2071670" cy="954107"/>
          </a:xfrm>
          <a:prstGeom prst="rect">
            <a:avLst/>
          </a:prstGeom>
        </p:spPr>
        <p:txBody>
          <a:bodyPr wrap="square">
            <a:spAutoFit/>
          </a:bodyPr>
          <a:lstStyle/>
          <a:p>
            <a:pPr algn="justLow" rtl="1">
              <a:buFont typeface="Wingdings" pitchFamily="2" charset="2"/>
              <a:buChar char="ü"/>
            </a:pPr>
            <a:r>
              <a:rPr lang="ar-TN" sz="1400" b="1" dirty="0" smtClean="0">
                <a:solidFill>
                  <a:srgbClr val="FF0000"/>
                </a:solidFill>
                <a:latin typeface="Arabic Typesetting" pitchFamily="66" charset="-78"/>
                <a:cs typeface="Arabic Typesetting" pitchFamily="66" charset="-78"/>
              </a:rPr>
              <a:t> </a:t>
            </a:r>
            <a:r>
              <a:rPr lang="ar-SA" sz="1400" b="1" dirty="0" smtClean="0">
                <a:solidFill>
                  <a:srgbClr val="FF0000"/>
                </a:solidFill>
                <a:latin typeface="Arabic Typesetting" pitchFamily="66" charset="-78"/>
                <a:cs typeface="Arabic Typesetting" pitchFamily="66" charset="-78"/>
              </a:rPr>
              <a:t>في المطبخ </a:t>
            </a:r>
            <a:r>
              <a:rPr lang="ar-SA" sz="1400" b="1" dirty="0" smtClean="0">
                <a:latin typeface="Arabic Typesetting" pitchFamily="66" charset="-78"/>
                <a:cs typeface="Arabic Typesetting" pitchFamily="66" charset="-78"/>
              </a:rPr>
              <a:t>أيضاً نجد الأدوات الحادة والخطرة والتي من الممكن أن تؤدى إلى إصابات خطيرة عند سوء استخدامها أو عند تعامل الأطفال عن جهل معها</a:t>
            </a:r>
            <a:r>
              <a:rPr lang="fr-FR" sz="1400" b="1" dirty="0" smtClean="0">
                <a:latin typeface="Arabic Typesetting" pitchFamily="66" charset="-78"/>
                <a:cs typeface="Arabic Typesetting" pitchFamily="66" charset="-78"/>
              </a:rPr>
              <a:t>. </a:t>
            </a:r>
            <a:endParaRPr lang="fr-FR" sz="1400" b="1" dirty="0"/>
          </a:p>
        </p:txBody>
      </p:sp>
      <p:pic>
        <p:nvPicPr>
          <p:cNvPr id="2049" name="Picture 1" descr="C:\Users\pc\Desktop\mensi yosra\MENSI\images.jpg"/>
          <p:cNvPicPr>
            <a:picLocks noChangeAspect="1" noChangeArrowheads="1"/>
          </p:cNvPicPr>
          <p:nvPr/>
        </p:nvPicPr>
        <p:blipFill>
          <a:blip r:embed="rId6" cstate="print"/>
          <a:srcRect/>
          <a:stretch>
            <a:fillRect/>
          </a:stretch>
        </p:blipFill>
        <p:spPr bwMode="auto">
          <a:xfrm>
            <a:off x="4786314" y="3714751"/>
            <a:ext cx="1571636" cy="1100145"/>
          </a:xfrm>
          <a:prstGeom prst="rect">
            <a:avLst/>
          </a:prstGeom>
          <a:ln>
            <a:noFill/>
          </a:ln>
          <a:effectLst>
            <a:softEdge rad="112500"/>
          </a:effectLst>
        </p:spPr>
      </p:pic>
      <p:sp>
        <p:nvSpPr>
          <p:cNvPr id="23" name="Rectangle 22"/>
          <p:cNvSpPr/>
          <p:nvPr/>
        </p:nvSpPr>
        <p:spPr>
          <a:xfrm>
            <a:off x="6357950" y="4688341"/>
            <a:ext cx="2149077" cy="1169551"/>
          </a:xfrm>
          <a:prstGeom prst="rect">
            <a:avLst/>
          </a:prstGeom>
        </p:spPr>
        <p:txBody>
          <a:bodyPr wrap="square">
            <a:spAutoFit/>
          </a:bodyPr>
          <a:lstStyle/>
          <a:p>
            <a:pPr algn="justLow" rtl="1">
              <a:buFont typeface="Wingdings" pitchFamily="2" charset="2"/>
              <a:buChar char="ü"/>
            </a:pPr>
            <a:r>
              <a:rPr lang="ar-TN" sz="1400" b="1" dirty="0" smtClean="0">
                <a:solidFill>
                  <a:srgbClr val="FF0000"/>
                </a:solidFill>
                <a:latin typeface="Arabic Typesetting" pitchFamily="66" charset="-78"/>
                <a:cs typeface="Arabic Typesetting" pitchFamily="66" charset="-78"/>
              </a:rPr>
              <a:t> قطع </a:t>
            </a:r>
            <a:r>
              <a:rPr lang="ar-TN" sz="1400" b="1" dirty="0" smtClean="0">
                <a:latin typeface="Arabic Typesetting" pitchFamily="66" charset="-78"/>
                <a:cs typeface="Arabic Typesetting" pitchFamily="66" charset="-78"/>
              </a:rPr>
              <a:t>الإمداد بالكهرباء والغاز ووقف التدفئة المركزية عند احتمال وقوع حريق.</a:t>
            </a:r>
            <a:endParaRPr lang="ar-TN" sz="1400" b="1" dirty="0" smtClean="0">
              <a:solidFill>
                <a:srgbClr val="FF0000"/>
              </a:solidFill>
              <a:latin typeface="Arabic Typesetting" pitchFamily="66" charset="-78"/>
              <a:cs typeface="Arabic Typesetting" pitchFamily="66" charset="-78"/>
            </a:endParaRPr>
          </a:p>
          <a:p>
            <a:pPr algn="justLow" rtl="1">
              <a:buFont typeface="Wingdings" pitchFamily="2" charset="2"/>
              <a:buChar char="ü"/>
            </a:pPr>
            <a:r>
              <a:rPr lang="ar-TN" sz="1400" b="1" dirty="0" smtClean="0">
                <a:solidFill>
                  <a:srgbClr val="FF0000"/>
                </a:solidFill>
                <a:latin typeface="Arabic Typesetting" pitchFamily="66" charset="-78"/>
                <a:cs typeface="Arabic Typesetting" pitchFamily="66" charset="-78"/>
              </a:rPr>
              <a:t> </a:t>
            </a:r>
            <a:r>
              <a:rPr lang="ar-SA" sz="1400" b="1" dirty="0" smtClean="0">
                <a:solidFill>
                  <a:srgbClr val="FF0000"/>
                </a:solidFill>
                <a:latin typeface="Arabic Typesetting" pitchFamily="66" charset="-78"/>
                <a:cs typeface="Arabic Typesetting" pitchFamily="66" charset="-78"/>
              </a:rPr>
              <a:t>التأكد </a:t>
            </a:r>
            <a:r>
              <a:rPr lang="ar-SA" sz="1400" b="1" dirty="0" smtClean="0">
                <a:latin typeface="Arabic Typesetting" pitchFamily="66" charset="-78"/>
                <a:cs typeface="Arabic Typesetting" pitchFamily="66" charset="-78"/>
              </a:rPr>
              <a:t>دوماً من صلاحية الأسلاك الكهربائية ومطابقتها للمواصفات القياسية</a:t>
            </a:r>
            <a:r>
              <a:rPr lang="ar-TN" sz="1400" b="1" dirty="0" smtClean="0">
                <a:latin typeface="Arabic Typesetting" pitchFamily="66" charset="-78"/>
                <a:cs typeface="Arabic Typesetting" pitchFamily="66" charset="-78"/>
              </a:rPr>
              <a:t>.</a:t>
            </a:r>
          </a:p>
          <a:p>
            <a:pPr algn="justLow" rtl="1"/>
            <a:r>
              <a:rPr lang="ar-SA" sz="1400" b="1" dirty="0" smtClean="0">
                <a:latin typeface="Arabic Typesetting" pitchFamily="66" charset="-78"/>
                <a:cs typeface="Arabic Typesetting" pitchFamily="66" charset="-78"/>
              </a:rPr>
              <a:t>البعد عن ملامسة الأجهزة الكهربائية بأيدي مبتلة</a:t>
            </a:r>
            <a:r>
              <a:rPr lang="ar-TN" sz="1400" b="1" dirty="0" smtClean="0">
                <a:latin typeface="Arabic Typesetting" pitchFamily="66" charset="-78"/>
                <a:cs typeface="Arabic Typesetting" pitchFamily="66" charset="-78"/>
              </a:rPr>
              <a:t>.</a:t>
            </a:r>
          </a:p>
        </p:txBody>
      </p:sp>
      <p:pic>
        <p:nvPicPr>
          <p:cNvPr id="2052" name="Picture 4" descr="C:\Users\pc\Desktop\mensi yosra\MENSI\images (1).jpg"/>
          <p:cNvPicPr>
            <a:picLocks noChangeAspect="1" noChangeArrowheads="1"/>
          </p:cNvPicPr>
          <p:nvPr/>
        </p:nvPicPr>
        <p:blipFill>
          <a:blip r:embed="rId7" cstate="print"/>
          <a:srcRect/>
          <a:stretch>
            <a:fillRect/>
          </a:stretch>
        </p:blipFill>
        <p:spPr bwMode="auto">
          <a:xfrm>
            <a:off x="4929318" y="4775170"/>
            <a:ext cx="1428632" cy="1082722"/>
          </a:xfrm>
          <a:prstGeom prst="rect">
            <a:avLst/>
          </a:prstGeom>
          <a:ln>
            <a:noFill/>
          </a:ln>
          <a:effectLst>
            <a:softEdge rad="112500"/>
          </a:effectLst>
        </p:spPr>
      </p:pic>
      <p:pic>
        <p:nvPicPr>
          <p:cNvPr id="2051" name="Picture 3" descr="C:\Users\pc\Desktop\mensi yosra\MENSI\1548005393.jpg"/>
          <p:cNvPicPr>
            <a:picLocks noChangeAspect="1" noChangeArrowheads="1"/>
          </p:cNvPicPr>
          <p:nvPr/>
        </p:nvPicPr>
        <p:blipFill>
          <a:blip r:embed="rId8" cstate="print"/>
          <a:srcRect l="22500" t="12500" r="20000" b="11250"/>
          <a:stretch>
            <a:fillRect/>
          </a:stretch>
        </p:blipFill>
        <p:spPr bwMode="auto">
          <a:xfrm>
            <a:off x="5857884" y="4856954"/>
            <a:ext cx="381088" cy="500872"/>
          </a:xfrm>
          <a:prstGeom prst="rect">
            <a:avLst/>
          </a:prstGeom>
          <a:ln>
            <a:noFill/>
          </a:ln>
          <a:effectLst>
            <a:outerShdw blurRad="292100" dist="139700" dir="2700000" algn="tl" rotWithShape="0">
              <a:srgbClr val="333333">
                <a:alpha val="65000"/>
              </a:srgbClr>
            </a:outerShdw>
          </a:effectLst>
        </p:spPr>
      </p:pic>
      <p:pic>
        <p:nvPicPr>
          <p:cNvPr id="2053" name="Picture 5" descr="C:\Users\pc\Desktop\mensi yosra\MENSI\img_28.jpg"/>
          <p:cNvPicPr>
            <a:picLocks noChangeAspect="1" noChangeArrowheads="1"/>
          </p:cNvPicPr>
          <p:nvPr/>
        </p:nvPicPr>
        <p:blipFill>
          <a:blip r:embed="rId9" cstate="print"/>
          <a:srcRect l="7812" r="10156" b="7307"/>
          <a:stretch>
            <a:fillRect/>
          </a:stretch>
        </p:blipFill>
        <p:spPr bwMode="auto">
          <a:xfrm>
            <a:off x="5715008" y="3835647"/>
            <a:ext cx="500066" cy="307733"/>
          </a:xfrm>
          <a:prstGeom prst="rect">
            <a:avLst/>
          </a:prstGeom>
          <a:ln>
            <a:noFill/>
          </a:ln>
          <a:effectLst>
            <a:outerShdw blurRad="190500" algn="tl" rotWithShape="0">
              <a:srgbClr val="000000">
                <a:alpha val="70000"/>
              </a:srgbClr>
            </a:outerShdw>
          </a:effec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rré corné 3"/>
          <p:cNvSpPr/>
          <p:nvPr/>
        </p:nvSpPr>
        <p:spPr>
          <a:xfrm flipH="1">
            <a:off x="928662" y="428604"/>
            <a:ext cx="3786214" cy="6000792"/>
          </a:xfrm>
          <a:prstGeom prst="foldedCorner">
            <a:avLst/>
          </a:prstGeom>
          <a:gradFill flip="none" rotWithShape="1">
            <a:gsLst>
              <a:gs pos="0">
                <a:srgbClr val="5E9EFF"/>
              </a:gs>
              <a:gs pos="39999">
                <a:srgbClr val="85C2FF"/>
              </a:gs>
              <a:gs pos="70000">
                <a:srgbClr val="C4D6EB"/>
              </a:gs>
              <a:gs pos="100000">
                <a:srgbClr val="FFEBFA"/>
              </a:gs>
            </a:gsLst>
            <a:lin ang="2700000" scaled="0"/>
            <a:tileRect/>
          </a:gradFill>
          <a:ln w="889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5" name="Carré corné 4"/>
          <p:cNvSpPr/>
          <p:nvPr/>
        </p:nvSpPr>
        <p:spPr>
          <a:xfrm>
            <a:off x="4786314" y="428604"/>
            <a:ext cx="3786214" cy="6000792"/>
          </a:xfrm>
          <a:prstGeom prst="foldedCorner">
            <a:avLst/>
          </a:prstGeom>
          <a:gradFill>
            <a:gsLst>
              <a:gs pos="0">
                <a:srgbClr val="5E9EFF"/>
              </a:gs>
              <a:gs pos="39999">
                <a:srgbClr val="85C2FF"/>
              </a:gs>
              <a:gs pos="70000">
                <a:srgbClr val="C4D6EB"/>
              </a:gs>
              <a:gs pos="100000">
                <a:srgbClr val="FFEBFA"/>
              </a:gs>
            </a:gsLst>
            <a:lin ang="5400000" scaled="0"/>
          </a:gradFill>
          <a:ln w="889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useBgFill="1">
        <p:nvSpPr>
          <p:cNvPr id="6" name="Rectangle 5"/>
          <p:cNvSpPr/>
          <p:nvPr/>
        </p:nvSpPr>
        <p:spPr>
          <a:xfrm>
            <a:off x="7358082" y="4214818"/>
            <a:ext cx="1071570" cy="157163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ZoneTexte 6"/>
          <p:cNvSpPr txBox="1"/>
          <p:nvPr/>
        </p:nvSpPr>
        <p:spPr>
          <a:xfrm>
            <a:off x="4833476" y="1827432"/>
            <a:ext cx="3643338" cy="1815882"/>
          </a:xfrm>
          <a:prstGeom prst="rect">
            <a:avLst/>
          </a:prstGeom>
          <a:noFill/>
        </p:spPr>
        <p:txBody>
          <a:bodyPr wrap="square" rtlCol="0">
            <a:spAutoFit/>
          </a:bodyPr>
          <a:lstStyle/>
          <a:p>
            <a:pPr algn="justLow" rtl="1"/>
            <a:endParaRPr lang="ar-TN" sz="1400" b="1" dirty="0" smtClean="0">
              <a:latin typeface="Arabic Typesetting" pitchFamily="66" charset="-78"/>
              <a:cs typeface="Arabic Typesetting" pitchFamily="66" charset="-78"/>
            </a:endParaRPr>
          </a:p>
          <a:p>
            <a:pPr algn="justLow" rtl="1"/>
            <a:endParaRPr lang="fr-FR" sz="1400" b="1" dirty="0" smtClean="0">
              <a:latin typeface="Arabic Typesetting" pitchFamily="66" charset="-78"/>
              <a:cs typeface="Arabic Typesetting" pitchFamily="66" charset="-78"/>
            </a:endParaRPr>
          </a:p>
          <a:p>
            <a:pPr algn="justLow" rtl="1"/>
            <a:r>
              <a:rPr lang="ar-TN" sz="1400" b="1" dirty="0" smtClean="0">
                <a:solidFill>
                  <a:srgbClr val="000000"/>
                </a:solidFill>
                <a:latin typeface="Arabic Typesetting" pitchFamily="66" charset="-78"/>
                <a:ea typeface="Calibri" pitchFamily="34" charset="0"/>
                <a:cs typeface="Arabic Typesetting" pitchFamily="66" charset="-78"/>
              </a:rPr>
              <a:t>لذلك </a:t>
            </a:r>
            <a:r>
              <a:rPr lang="ar-SA" sz="1400" b="1" dirty="0" smtClean="0">
                <a:solidFill>
                  <a:srgbClr val="000000"/>
                </a:solidFill>
                <a:latin typeface="Arabic Typesetting" pitchFamily="66" charset="-78"/>
                <a:ea typeface="Calibri" pitchFamily="34" charset="0"/>
                <a:cs typeface="Arabic Typesetting" pitchFamily="66" charset="-78"/>
              </a:rPr>
              <a:t>يتعرض العديد من الأطفال والكبار للكثير من الحوادث </a:t>
            </a:r>
            <a:r>
              <a:rPr lang="ar-SA" sz="1400" b="1" dirty="0" err="1" smtClean="0">
                <a:solidFill>
                  <a:srgbClr val="000000"/>
                </a:solidFill>
                <a:latin typeface="Arabic Typesetting" pitchFamily="66" charset="-78"/>
                <a:ea typeface="Calibri" pitchFamily="34" charset="0"/>
                <a:cs typeface="Arabic Typesetting" pitchFamily="66" charset="-78"/>
              </a:rPr>
              <a:t>ف</a:t>
            </a:r>
            <a:r>
              <a:rPr lang="ar-TN" sz="1400" b="1" dirty="0" smtClean="0">
                <a:solidFill>
                  <a:srgbClr val="000000"/>
                </a:solidFill>
                <a:latin typeface="Arabic Typesetting" pitchFamily="66" charset="-78"/>
                <a:ea typeface="Calibri" pitchFamily="34" charset="0"/>
                <a:cs typeface="Arabic Typesetting" pitchFamily="66" charset="-78"/>
              </a:rPr>
              <a:t>ي</a:t>
            </a:r>
            <a:r>
              <a:rPr lang="ar-SA" sz="1400" b="1" dirty="0" smtClean="0">
                <a:solidFill>
                  <a:srgbClr val="000000"/>
                </a:solidFill>
                <a:latin typeface="Arabic Typesetting" pitchFamily="66" charset="-78"/>
                <a:ea typeface="Calibri" pitchFamily="34" charset="0"/>
                <a:cs typeface="Arabic Typesetting" pitchFamily="66" charset="-78"/>
              </a:rPr>
              <a:t> المنزل سواء الناتجة عن إهمال</a:t>
            </a:r>
            <a:r>
              <a:rPr lang="ar-TN" sz="1400" b="1" dirty="0" smtClean="0">
                <a:solidFill>
                  <a:srgbClr val="000000"/>
                </a:solidFill>
                <a:latin typeface="Arabic Typesetting" pitchFamily="66" charset="-78"/>
                <a:ea typeface="Calibri" pitchFamily="34" charset="0"/>
                <a:cs typeface="Arabic Typesetting" pitchFamily="66" charset="-78"/>
              </a:rPr>
              <a:t> الوالدين</a:t>
            </a:r>
            <a:r>
              <a:rPr lang="ar-SA" sz="1400" b="1" dirty="0" smtClean="0">
                <a:solidFill>
                  <a:srgbClr val="000000"/>
                </a:solidFill>
                <a:latin typeface="Arabic Typesetting" pitchFamily="66" charset="-78"/>
                <a:ea typeface="Calibri" pitchFamily="34" charset="0"/>
                <a:cs typeface="Arabic Typesetting" pitchFamily="66" charset="-78"/>
              </a:rPr>
              <a:t> أو عن سوء استعمال</a:t>
            </a:r>
            <a:r>
              <a:rPr lang="fr-FR" sz="1400" b="1" dirty="0" smtClean="0">
                <a:solidFill>
                  <a:srgbClr val="000000"/>
                </a:solidFill>
                <a:latin typeface="Arabic Typesetting" pitchFamily="66" charset="-78"/>
                <a:ea typeface="Calibri" pitchFamily="34" charset="0"/>
                <a:cs typeface="Arabic Typesetting" pitchFamily="66" charset="-78"/>
              </a:rPr>
              <a:t/>
            </a:r>
            <a:br>
              <a:rPr lang="fr-FR" sz="1400" b="1" dirty="0" smtClean="0">
                <a:solidFill>
                  <a:srgbClr val="000000"/>
                </a:solidFill>
                <a:latin typeface="Arabic Typesetting" pitchFamily="66" charset="-78"/>
                <a:ea typeface="Calibri" pitchFamily="34" charset="0"/>
                <a:cs typeface="Arabic Typesetting" pitchFamily="66" charset="-78"/>
              </a:rPr>
            </a:br>
            <a:r>
              <a:rPr lang="ar-TN" sz="1400" b="1" dirty="0" smtClean="0">
                <a:solidFill>
                  <a:srgbClr val="000000"/>
                </a:solidFill>
                <a:latin typeface="Arabic Typesetting" pitchFamily="66" charset="-78"/>
                <a:ea typeface="Calibri" pitchFamily="34" charset="0"/>
                <a:cs typeface="Arabic Typesetting" pitchFamily="66" charset="-78"/>
              </a:rPr>
              <a:t>أو قلة الوعي بأهمية إجراءات السلامة المنزلية أو عدم توعية الطفل بخطورة الأشياء من حوله ، عدم تحديد مكان مناسب للعب الأطفال بالمنزل </a:t>
            </a:r>
            <a:r>
              <a:rPr lang="ar-SA" sz="1400" b="1" dirty="0" smtClean="0">
                <a:solidFill>
                  <a:srgbClr val="000000"/>
                </a:solidFill>
                <a:latin typeface="Arabic Typesetting" pitchFamily="66" charset="-78"/>
                <a:ea typeface="Calibri" pitchFamily="34" charset="0"/>
                <a:cs typeface="Arabic Typesetting" pitchFamily="66" charset="-78"/>
              </a:rPr>
              <a:t>و من هذه المخاطر الغاز والكهرباء والآلات الحادة أو الغرق أو انغلاق الأبواب والحرق</a:t>
            </a:r>
            <a:r>
              <a:rPr lang="ar-TN" sz="1400" b="1" dirty="0" smtClean="0">
                <a:solidFill>
                  <a:srgbClr val="000000"/>
                </a:solidFill>
                <a:latin typeface="Arabic Typesetting" pitchFamily="66" charset="-78"/>
                <a:ea typeface="Calibri" pitchFamily="34" charset="0"/>
                <a:cs typeface="Arabic Typesetting" pitchFamily="66" charset="-78"/>
              </a:rPr>
              <a:t> </a:t>
            </a:r>
            <a:r>
              <a:rPr lang="ar-SA" sz="1400" b="1" dirty="0" smtClean="0">
                <a:solidFill>
                  <a:srgbClr val="000000"/>
                </a:solidFill>
                <a:latin typeface="Arabic Typesetting" pitchFamily="66" charset="-78"/>
                <a:ea typeface="Calibri" pitchFamily="34" charset="0"/>
                <a:cs typeface="Arabic Typesetting" pitchFamily="66" charset="-78"/>
              </a:rPr>
              <a:t>و التسمم والانزلاق</a:t>
            </a:r>
            <a:r>
              <a:rPr lang="fr-FR" sz="1400" b="1" dirty="0" smtClean="0">
                <a:solidFill>
                  <a:srgbClr val="000000"/>
                </a:solidFill>
                <a:latin typeface="Arabic Typesetting" pitchFamily="66" charset="-78"/>
                <a:ea typeface="Calibri" pitchFamily="34" charset="0"/>
                <a:cs typeface="Arabic Typesetting" pitchFamily="66" charset="-78"/>
              </a:rPr>
              <a:t> .</a:t>
            </a:r>
            <a:endParaRPr lang="ar-TN" sz="1400" b="1" dirty="0" smtClean="0">
              <a:solidFill>
                <a:srgbClr val="000000"/>
              </a:solidFill>
              <a:latin typeface="Arabic Typesetting" pitchFamily="66" charset="-78"/>
              <a:ea typeface="Calibri" pitchFamily="34" charset="0"/>
              <a:cs typeface="Arabic Typesetting" pitchFamily="66" charset="-78"/>
            </a:endParaRPr>
          </a:p>
          <a:p>
            <a:pPr algn="justLow" rtl="1"/>
            <a:endParaRPr lang="fr-FR" sz="1400" b="1" dirty="0">
              <a:latin typeface="Arabic Typesetting" pitchFamily="66" charset="-78"/>
              <a:cs typeface="Arabic Typesetting" pitchFamily="66" charset="-78"/>
            </a:endParaRPr>
          </a:p>
        </p:txBody>
      </p:sp>
      <p:cxnSp>
        <p:nvCxnSpPr>
          <p:cNvPr id="8" name="Connecteur droit 7"/>
          <p:cNvCxnSpPr>
            <a:endCxn id="9" idx="0"/>
          </p:cNvCxnSpPr>
          <p:nvPr/>
        </p:nvCxnSpPr>
        <p:spPr>
          <a:xfrm rot="10800000" flipV="1">
            <a:off x="5464976" y="3786190"/>
            <a:ext cx="821537" cy="428628"/>
          </a:xfrm>
          <a:prstGeom prst="line">
            <a:avLst/>
          </a:prstGeom>
          <a:ln w="41275" cap="sq" cmpd="sng">
            <a:solidFill>
              <a:srgbClr val="002060"/>
            </a:solidFill>
          </a:ln>
        </p:spPr>
        <p:style>
          <a:lnRef idx="1">
            <a:schemeClr val="accent1"/>
          </a:lnRef>
          <a:fillRef idx="0">
            <a:schemeClr val="accent1"/>
          </a:fillRef>
          <a:effectRef idx="0">
            <a:schemeClr val="accent1"/>
          </a:effectRef>
          <a:fontRef idx="minor">
            <a:schemeClr val="tx1"/>
          </a:fontRef>
        </p:style>
      </p:cxnSp>
      <p:sp useBgFill="1">
        <p:nvSpPr>
          <p:cNvPr id="9" name="Rectangle 8"/>
          <p:cNvSpPr/>
          <p:nvPr/>
        </p:nvSpPr>
        <p:spPr>
          <a:xfrm>
            <a:off x="4929190" y="4214818"/>
            <a:ext cx="1071570" cy="157163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10" name="Connecteur droit 9"/>
          <p:cNvCxnSpPr>
            <a:endCxn id="6" idx="0"/>
          </p:cNvCxnSpPr>
          <p:nvPr/>
        </p:nvCxnSpPr>
        <p:spPr>
          <a:xfrm>
            <a:off x="7072329" y="3786190"/>
            <a:ext cx="821538" cy="428628"/>
          </a:xfrm>
          <a:prstGeom prst="line">
            <a:avLst/>
          </a:prstGeom>
          <a:ln w="41275" cap="sq" cmpd="sng">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11" name="Connecteur droit 10"/>
          <p:cNvCxnSpPr/>
          <p:nvPr/>
        </p:nvCxnSpPr>
        <p:spPr>
          <a:xfrm rot="5400000">
            <a:off x="6429388" y="4071943"/>
            <a:ext cx="571506" cy="1"/>
          </a:xfrm>
          <a:prstGeom prst="line">
            <a:avLst/>
          </a:prstGeom>
          <a:ln w="41275" cap="sq" cmpd="sng">
            <a:solidFill>
              <a:srgbClr val="002060"/>
            </a:solidFill>
          </a:ln>
        </p:spPr>
        <p:style>
          <a:lnRef idx="1">
            <a:schemeClr val="accent1"/>
          </a:lnRef>
          <a:fillRef idx="0">
            <a:schemeClr val="accent1"/>
          </a:fillRef>
          <a:effectRef idx="0">
            <a:schemeClr val="accent1"/>
          </a:effectRef>
          <a:fontRef idx="minor">
            <a:schemeClr val="tx1"/>
          </a:fontRef>
        </p:style>
      </p:cxnSp>
      <p:sp useBgFill="1">
        <p:nvSpPr>
          <p:cNvPr id="12" name="Rectangle 11"/>
          <p:cNvSpPr/>
          <p:nvPr/>
        </p:nvSpPr>
        <p:spPr>
          <a:xfrm>
            <a:off x="6143636" y="4214818"/>
            <a:ext cx="1071570" cy="157163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useBgFill="1">
        <p:nvSpPr>
          <p:cNvPr id="13" name="Rectangle 12"/>
          <p:cNvSpPr/>
          <p:nvPr/>
        </p:nvSpPr>
        <p:spPr>
          <a:xfrm>
            <a:off x="6072198" y="3429000"/>
            <a:ext cx="1285884" cy="35719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 name="ZoneTexte 13"/>
          <p:cNvSpPr txBox="1"/>
          <p:nvPr/>
        </p:nvSpPr>
        <p:spPr>
          <a:xfrm>
            <a:off x="6072198" y="3428999"/>
            <a:ext cx="1500198" cy="369332"/>
          </a:xfrm>
          <a:prstGeom prst="rect">
            <a:avLst/>
          </a:prstGeom>
          <a:noFill/>
        </p:spPr>
        <p:txBody>
          <a:bodyPr wrap="square" rtlCol="0">
            <a:spAutoFit/>
          </a:bodyPr>
          <a:lstStyle/>
          <a:p>
            <a:r>
              <a:rPr lang="ar-TN" b="1" i="1" dirty="0" smtClean="0">
                <a:solidFill>
                  <a:srgbClr val="FF0000"/>
                </a:solidFill>
                <a:effectLst>
                  <a:outerShdw blurRad="38100" dist="38100" dir="2700000" algn="tl">
                    <a:srgbClr val="000000">
                      <a:alpha val="43137"/>
                    </a:srgbClr>
                  </a:outerShdw>
                </a:effectLst>
                <a:latin typeface="Arabic Typesetting" pitchFamily="66" charset="-78"/>
                <a:cs typeface="Arabic Typesetting" pitchFamily="66" charset="-78"/>
              </a:rPr>
              <a:t>مصادر الخطر في المنزل</a:t>
            </a:r>
            <a:endParaRPr lang="fr-FR" b="1" i="1" dirty="0">
              <a:solidFill>
                <a:srgbClr val="FF0000"/>
              </a:solidFill>
              <a:effectLst>
                <a:outerShdw blurRad="38100" dist="38100" dir="2700000" algn="tl">
                  <a:srgbClr val="000000">
                    <a:alpha val="43137"/>
                  </a:srgbClr>
                </a:outerShdw>
              </a:effectLst>
              <a:latin typeface="Arabic Typesetting" pitchFamily="66" charset="-78"/>
              <a:cs typeface="Arabic Typesetting" pitchFamily="66" charset="-78"/>
            </a:endParaRPr>
          </a:p>
        </p:txBody>
      </p:sp>
      <p:pic>
        <p:nvPicPr>
          <p:cNvPr id="15" name="Picture 2" descr="C:\Users\pc\Desktop\mensi yosra\YOSRA\6e3b8a3c-285b-4d83-858a-075f76230349.jpg"/>
          <p:cNvPicPr>
            <a:picLocks noChangeAspect="1" noChangeArrowheads="1"/>
          </p:cNvPicPr>
          <p:nvPr/>
        </p:nvPicPr>
        <p:blipFill>
          <a:blip r:embed="rId2" cstate="print"/>
          <a:srcRect/>
          <a:stretch>
            <a:fillRect/>
          </a:stretch>
        </p:blipFill>
        <p:spPr bwMode="auto">
          <a:xfrm>
            <a:off x="5000627" y="4286256"/>
            <a:ext cx="928695" cy="1428760"/>
          </a:xfrm>
          <a:prstGeom prst="rect">
            <a:avLst/>
          </a:prstGeom>
          <a:ln>
            <a:noFill/>
          </a:ln>
          <a:effectLst>
            <a:outerShdw blurRad="292100" dist="139700" dir="2700000" algn="tl" rotWithShape="0">
              <a:srgbClr val="333333">
                <a:alpha val="65000"/>
              </a:srgbClr>
            </a:outerShdw>
          </a:effectLst>
        </p:spPr>
      </p:pic>
      <p:pic>
        <p:nvPicPr>
          <p:cNvPr id="16" name="Picture 4" descr="C:\Documents and Settings\versus11\Bureau\حرائق\FirstAidForFires.jpg"/>
          <p:cNvPicPr>
            <a:picLocks noChangeAspect="1" noChangeArrowheads="1"/>
          </p:cNvPicPr>
          <p:nvPr/>
        </p:nvPicPr>
        <p:blipFill>
          <a:blip r:embed="rId3" cstate="print"/>
          <a:srcRect/>
          <a:stretch>
            <a:fillRect/>
          </a:stretch>
        </p:blipFill>
        <p:spPr bwMode="auto">
          <a:xfrm>
            <a:off x="6215075" y="4286256"/>
            <a:ext cx="928694" cy="1428760"/>
          </a:xfrm>
          <a:prstGeom prst="rect">
            <a:avLst/>
          </a:prstGeom>
          <a:ln>
            <a:noFill/>
          </a:ln>
          <a:effectLst>
            <a:outerShdw blurRad="292100" dist="139700" dir="2700000" algn="tl" rotWithShape="0">
              <a:srgbClr val="333333">
                <a:alpha val="65000"/>
              </a:srgbClr>
            </a:outerShdw>
          </a:effectLst>
        </p:spPr>
      </p:pic>
      <p:pic>
        <p:nvPicPr>
          <p:cNvPr id="17" name="Picture 2" descr="C:\Documents and Settings\versus11\Bureau\حرائق\electfire.jpg"/>
          <p:cNvPicPr>
            <a:picLocks noChangeAspect="1" noChangeArrowheads="1"/>
          </p:cNvPicPr>
          <p:nvPr/>
        </p:nvPicPr>
        <p:blipFill>
          <a:blip r:embed="rId4" cstate="print"/>
          <a:srcRect b="7812"/>
          <a:stretch>
            <a:fillRect/>
          </a:stretch>
        </p:blipFill>
        <p:spPr bwMode="auto">
          <a:xfrm>
            <a:off x="7429520" y="4286256"/>
            <a:ext cx="928694" cy="1428760"/>
          </a:xfrm>
          <a:prstGeom prst="rect">
            <a:avLst/>
          </a:prstGeom>
          <a:ln>
            <a:noFill/>
          </a:ln>
          <a:effectLst>
            <a:outerShdw blurRad="292100" dist="139700" dir="2700000" algn="tl" rotWithShape="0">
              <a:srgbClr val="333333">
                <a:alpha val="65000"/>
              </a:srgbClr>
            </a:outerShdw>
          </a:effectLst>
        </p:spPr>
      </p:pic>
      <p:sp>
        <p:nvSpPr>
          <p:cNvPr id="18" name="Rectangle 1"/>
          <p:cNvSpPr>
            <a:spLocks noChangeArrowheads="1"/>
          </p:cNvSpPr>
          <p:nvPr/>
        </p:nvSpPr>
        <p:spPr bwMode="auto">
          <a:xfrm>
            <a:off x="4762038" y="500042"/>
            <a:ext cx="3714776" cy="78483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ar-SA" sz="2000" b="1" i="1" u="sng" strike="noStrike" cap="none" normalizeH="0" baseline="0" dirty="0" smtClean="0">
                <a:ln>
                  <a:noFill/>
                </a:ln>
                <a:solidFill>
                  <a:srgbClr val="FF0000"/>
                </a:solidFill>
                <a:latin typeface="Arabic Typesetting" pitchFamily="66" charset="-78"/>
                <a:ea typeface="Calibri" pitchFamily="34" charset="0"/>
                <a:cs typeface="Arabic Typesetting" pitchFamily="66" charset="-78"/>
              </a:rPr>
              <a:t>الحوادث الناجمة عن المخاطر المنزلية للأطفال والكبار تجنبها</a:t>
            </a:r>
            <a:r>
              <a:rPr kumimoji="0" lang="fr-FR" sz="1100" b="1" i="1" u="sng" strike="noStrike" cap="none" normalizeH="0" baseline="0" dirty="0" smtClean="0">
                <a:ln>
                  <a:noFill/>
                </a:ln>
                <a:solidFill>
                  <a:srgbClr val="FF0000"/>
                </a:solidFill>
                <a:latin typeface="Arabic Typesetting" pitchFamily="66" charset="-78"/>
                <a:ea typeface="Calibri" pitchFamily="34" charset="0"/>
                <a:cs typeface="Arabic Typesetting" pitchFamily="66" charset="-78"/>
              </a:rPr>
              <a:t/>
            </a:r>
            <a:br>
              <a:rPr kumimoji="0" lang="fr-FR" sz="1100" b="1" i="1" u="sng" strike="noStrike" cap="none" normalizeH="0" baseline="0" dirty="0" smtClean="0">
                <a:ln>
                  <a:noFill/>
                </a:ln>
                <a:solidFill>
                  <a:srgbClr val="FF0000"/>
                </a:solidFill>
                <a:latin typeface="Arabic Typesetting" pitchFamily="66" charset="-78"/>
                <a:ea typeface="Calibri" pitchFamily="34" charset="0"/>
                <a:cs typeface="Arabic Typesetting" pitchFamily="66" charset="-78"/>
              </a:rPr>
            </a:br>
            <a:r>
              <a:rPr kumimoji="0" lang="fr-FR" sz="1100" b="0" i="0" u="none" strike="noStrike" cap="none" normalizeH="0" baseline="0" dirty="0" smtClean="0">
                <a:ln>
                  <a:noFill/>
                </a:ln>
                <a:solidFill>
                  <a:srgbClr val="000000"/>
                </a:solidFill>
                <a:effectLst/>
                <a:latin typeface="Arabic Typesetting" pitchFamily="66" charset="-78"/>
                <a:ea typeface="Calibri" pitchFamily="34" charset="0"/>
                <a:cs typeface="Arabic Typesetting" pitchFamily="66" charset="-78"/>
              </a:rPr>
              <a:t/>
            </a:r>
            <a:br>
              <a:rPr kumimoji="0" lang="fr-FR" sz="1100" b="0" i="0" u="none" strike="noStrike" cap="none" normalizeH="0" baseline="0" dirty="0" smtClean="0">
                <a:ln>
                  <a:noFill/>
                </a:ln>
                <a:solidFill>
                  <a:srgbClr val="000000"/>
                </a:solidFill>
                <a:effectLst/>
                <a:latin typeface="Arabic Typesetting" pitchFamily="66" charset="-78"/>
                <a:ea typeface="Calibri" pitchFamily="34" charset="0"/>
                <a:cs typeface="Arabic Typesetting" pitchFamily="66" charset="-78"/>
              </a:rPr>
            </a:br>
            <a:endParaRPr kumimoji="0" lang="fr-FR" sz="1400" b="1" i="0" u="none" strike="noStrike" cap="none" normalizeH="0" baseline="0" dirty="0" smtClean="0">
              <a:ln>
                <a:noFill/>
              </a:ln>
              <a:solidFill>
                <a:schemeClr val="tx1"/>
              </a:solidFill>
              <a:effectLst/>
              <a:latin typeface="Arabic Typesetting" pitchFamily="66" charset="-78"/>
              <a:cs typeface="Arabic Typesetting" pitchFamily="66" charset="-78"/>
            </a:endParaRPr>
          </a:p>
        </p:txBody>
      </p:sp>
      <p:sp>
        <p:nvSpPr>
          <p:cNvPr id="19" name="ZoneTexte 18"/>
          <p:cNvSpPr txBox="1"/>
          <p:nvPr/>
        </p:nvSpPr>
        <p:spPr>
          <a:xfrm rot="18692272">
            <a:off x="7960890" y="5837769"/>
            <a:ext cx="569307" cy="369332"/>
          </a:xfrm>
          <a:prstGeom prst="rect">
            <a:avLst/>
          </a:prstGeom>
          <a:noFill/>
        </p:spPr>
        <p:txBody>
          <a:bodyPr wrap="square" rtlCol="0">
            <a:spAutoFit/>
          </a:bodyPr>
          <a:lstStyle/>
          <a:p>
            <a:r>
              <a:rPr lang="ar-TN" dirty="0" smtClean="0">
                <a:solidFill>
                  <a:srgbClr val="C00000"/>
                </a:solidFill>
                <a:latin typeface="Arabic Typesetting" pitchFamily="66" charset="-78"/>
                <a:cs typeface="Arabic Typesetting" pitchFamily="66" charset="-78"/>
              </a:rPr>
              <a:t>198</a:t>
            </a:r>
            <a:endParaRPr lang="fr-FR" dirty="0">
              <a:solidFill>
                <a:srgbClr val="C00000"/>
              </a:solidFill>
              <a:latin typeface="Arabic Typesetting" pitchFamily="66" charset="-78"/>
              <a:cs typeface="Arabic Typesetting" pitchFamily="66" charset="-78"/>
            </a:endParaRPr>
          </a:p>
        </p:txBody>
      </p:sp>
      <p:pic>
        <p:nvPicPr>
          <p:cNvPr id="20" name="Picture 2" descr="C:\Users\pc\Desktop\mensi yosra\MENSI\1121074758.jpg"/>
          <p:cNvPicPr>
            <a:picLocks noChangeAspect="1" noChangeArrowheads="1"/>
          </p:cNvPicPr>
          <p:nvPr/>
        </p:nvPicPr>
        <p:blipFill>
          <a:blip r:embed="rId5" cstate="print"/>
          <a:srcRect/>
          <a:stretch>
            <a:fillRect/>
          </a:stretch>
        </p:blipFill>
        <p:spPr bwMode="auto">
          <a:xfrm>
            <a:off x="4833476" y="1000108"/>
            <a:ext cx="1643074" cy="1214446"/>
          </a:xfrm>
          <a:prstGeom prst="rect">
            <a:avLst/>
          </a:prstGeom>
          <a:ln>
            <a:noFill/>
          </a:ln>
          <a:effectLst>
            <a:outerShdw blurRad="292100" dist="139700" dir="2700000" algn="tl" rotWithShape="0">
              <a:srgbClr val="333333">
                <a:alpha val="65000"/>
              </a:srgbClr>
            </a:outerShdw>
          </a:effectLst>
        </p:spPr>
      </p:pic>
      <p:sp>
        <p:nvSpPr>
          <p:cNvPr id="21" name="Rectangle 20"/>
          <p:cNvSpPr/>
          <p:nvPr/>
        </p:nvSpPr>
        <p:spPr>
          <a:xfrm>
            <a:off x="6476550" y="928670"/>
            <a:ext cx="2000232" cy="1415772"/>
          </a:xfrm>
          <a:prstGeom prst="rect">
            <a:avLst/>
          </a:prstGeom>
        </p:spPr>
        <p:txBody>
          <a:bodyPr wrap="square">
            <a:spAutoFit/>
          </a:bodyPr>
          <a:lstStyle/>
          <a:p>
            <a:pPr algn="justLow" rtl="1"/>
            <a:r>
              <a:rPr lang="ar-TN" sz="1600" b="1" i="1" u="sng" dirty="0" smtClean="0">
                <a:solidFill>
                  <a:srgbClr val="C00000"/>
                </a:solidFill>
                <a:effectLst>
                  <a:outerShdw blurRad="38100" dist="38100" dir="2700000" algn="tl">
                    <a:srgbClr val="000000">
                      <a:alpha val="43137"/>
                    </a:srgbClr>
                  </a:outerShdw>
                </a:effectLst>
                <a:latin typeface="Arabic Typesetting" pitchFamily="66" charset="-78"/>
                <a:cs typeface="Arabic Typesetting" pitchFamily="66" charset="-78"/>
              </a:rPr>
              <a:t>مفهــــــــــوم الــــــخطر:</a:t>
            </a:r>
          </a:p>
          <a:p>
            <a:pPr algn="justLow" rtl="1"/>
            <a:r>
              <a:rPr lang="ar-TN" sz="1400" b="1" dirty="0" smtClean="0">
                <a:latin typeface="Arabic Typesetting" pitchFamily="66" charset="-78"/>
                <a:cs typeface="Arabic Typesetting" pitchFamily="66" charset="-78"/>
              </a:rPr>
              <a:t>الخطر هو كل ما من شانه أن يهدد سلامة الشخص في صحته، ممتلكاته .فعدم احترام قواعد السلامة أو سوء استعمال التجهيزات يمكن إن يؤدي إلى حادث يعرض حياته إلى الخطر      أو يسبب له عاهات دائمة.</a:t>
            </a:r>
          </a:p>
        </p:txBody>
      </p:sp>
      <p:sp>
        <p:nvSpPr>
          <p:cNvPr id="22" name="Flèche gauche 21"/>
          <p:cNvSpPr/>
          <p:nvPr/>
        </p:nvSpPr>
        <p:spPr>
          <a:xfrm>
            <a:off x="4929190" y="5857892"/>
            <a:ext cx="2928958" cy="484632"/>
          </a:xfrm>
          <a:prstGeom prst="leftArrow">
            <a:avLst/>
          </a:prstGeom>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TN" sz="1600" b="1" dirty="0" smtClean="0">
                <a:solidFill>
                  <a:srgbClr val="FF0000"/>
                </a:solidFill>
                <a:latin typeface="Arabic Typesetting" pitchFamily="66" charset="-78"/>
                <a:cs typeface="Arabic Typesetting" pitchFamily="66" charset="-78"/>
              </a:rPr>
              <a:t>لسلامتك من الحوادث المنزلية يجب تفادي هذه المخاطر</a:t>
            </a:r>
            <a:endParaRPr lang="fr-FR" sz="1600" b="1" dirty="0">
              <a:solidFill>
                <a:srgbClr val="FF0000"/>
              </a:solidFill>
              <a:latin typeface="Arabic Typesetting" pitchFamily="66" charset="-78"/>
              <a:cs typeface="Arabic Typesetting" pitchFamily="66" charset="-78"/>
            </a:endParaRPr>
          </a:p>
        </p:txBody>
      </p:sp>
      <p:sp>
        <p:nvSpPr>
          <p:cNvPr id="23" name="ZoneTexte 22"/>
          <p:cNvSpPr txBox="1"/>
          <p:nvPr/>
        </p:nvSpPr>
        <p:spPr>
          <a:xfrm>
            <a:off x="2214546" y="500042"/>
            <a:ext cx="2500330" cy="1169551"/>
          </a:xfrm>
          <a:prstGeom prst="rect">
            <a:avLst/>
          </a:prstGeom>
          <a:noFill/>
        </p:spPr>
        <p:txBody>
          <a:bodyPr wrap="square" rtlCol="0">
            <a:spAutoFit/>
          </a:bodyPr>
          <a:lstStyle/>
          <a:p>
            <a:pPr algn="justLow" rtl="1">
              <a:buFont typeface="Wingdings" pitchFamily="2" charset="2"/>
              <a:buChar char="ü"/>
            </a:pPr>
            <a:r>
              <a:rPr lang="ar-TN" sz="1400" b="1" dirty="0" smtClean="0">
                <a:solidFill>
                  <a:srgbClr val="FF0000"/>
                </a:solidFill>
                <a:latin typeface="Arabic Typesetting" pitchFamily="66" charset="-78"/>
                <a:cs typeface="Arabic Typesetting" pitchFamily="66" charset="-78"/>
              </a:rPr>
              <a:t> إن الطفل </a:t>
            </a:r>
            <a:r>
              <a:rPr lang="ar-TN" sz="1400" b="1" dirty="0" smtClean="0">
                <a:latin typeface="Arabic Typesetting" pitchFamily="66" charset="-78"/>
                <a:cs typeface="Arabic Typesetting" pitchFamily="66" charset="-78"/>
              </a:rPr>
              <a:t>يتطلع إلى معرفة الأشياء وفهمها،فلا بد من توعيته بمخاطر النار منذ الصغر.</a:t>
            </a:r>
          </a:p>
          <a:p>
            <a:pPr algn="justLow" rtl="1">
              <a:buFont typeface="Wingdings" pitchFamily="2" charset="2"/>
              <a:buChar char="ü"/>
            </a:pPr>
            <a:r>
              <a:rPr lang="ar-TN" sz="1400" b="1" dirty="0" smtClean="0">
                <a:solidFill>
                  <a:srgbClr val="FF0000"/>
                </a:solidFill>
                <a:latin typeface="Arabic Typesetting" pitchFamily="66" charset="-78"/>
                <a:cs typeface="Arabic Typesetting" pitchFamily="66" charset="-78"/>
              </a:rPr>
              <a:t> لا تضع </a:t>
            </a:r>
            <a:r>
              <a:rPr lang="ar-TN" sz="1400" b="1" dirty="0" smtClean="0">
                <a:latin typeface="Arabic Typesetting" pitchFamily="66" charset="-78"/>
                <a:cs typeface="Arabic Typesetting" pitchFamily="66" charset="-78"/>
              </a:rPr>
              <a:t>بالقرب من الطفل أي شيء ساخن فيصاب بالحروق.</a:t>
            </a:r>
          </a:p>
          <a:p>
            <a:pPr algn="justLow" rtl="1">
              <a:buFont typeface="Wingdings" pitchFamily="2" charset="2"/>
              <a:buChar char="ü"/>
            </a:pPr>
            <a:r>
              <a:rPr lang="ar-TN" sz="1400" b="1" dirty="0" smtClean="0">
                <a:solidFill>
                  <a:srgbClr val="FF0000"/>
                </a:solidFill>
                <a:latin typeface="Arabic Typesetting" pitchFamily="66" charset="-78"/>
                <a:cs typeface="Arabic Typesetting" pitchFamily="66" charset="-78"/>
              </a:rPr>
              <a:t> لا تضع </a:t>
            </a:r>
            <a:r>
              <a:rPr lang="ar-TN" sz="1400" b="1" dirty="0" smtClean="0">
                <a:latin typeface="Arabic Typesetting" pitchFamily="66" charset="-78"/>
                <a:cs typeface="Arabic Typesetting" pitchFamily="66" charset="-78"/>
              </a:rPr>
              <a:t>شيئا أمام الطفل من شأنه أن يكون خطرا عليه.</a:t>
            </a:r>
          </a:p>
        </p:txBody>
      </p:sp>
      <p:sp>
        <p:nvSpPr>
          <p:cNvPr id="24" name="ZoneTexte 23"/>
          <p:cNvSpPr txBox="1"/>
          <p:nvPr/>
        </p:nvSpPr>
        <p:spPr>
          <a:xfrm>
            <a:off x="2071670" y="3829955"/>
            <a:ext cx="1428760" cy="1384995"/>
          </a:xfrm>
          <a:prstGeom prst="rect">
            <a:avLst/>
          </a:prstGeom>
          <a:noFill/>
        </p:spPr>
        <p:txBody>
          <a:bodyPr wrap="square" rtlCol="0">
            <a:spAutoFit/>
          </a:bodyPr>
          <a:lstStyle/>
          <a:p>
            <a:pPr algn="justLow" rtl="1">
              <a:buFont typeface="Wingdings" pitchFamily="2" charset="2"/>
              <a:buChar char="ü"/>
            </a:pPr>
            <a:r>
              <a:rPr lang="ar-TN" sz="1400" b="1" dirty="0" smtClean="0">
                <a:solidFill>
                  <a:srgbClr val="FF0000"/>
                </a:solidFill>
                <a:latin typeface="Arabic Typesetting" pitchFamily="66" charset="-78"/>
                <a:cs typeface="Arabic Typesetting" pitchFamily="66" charset="-78"/>
              </a:rPr>
              <a:t> أحفظ </a:t>
            </a:r>
            <a:r>
              <a:rPr lang="ar-TN" sz="1400" b="1" dirty="0" smtClean="0">
                <a:latin typeface="Arabic Typesetting" pitchFamily="66" charset="-78"/>
                <a:cs typeface="Arabic Typesetting" pitchFamily="66" charset="-78"/>
              </a:rPr>
              <a:t>كل علب الكبريت والقداحات بعيدة عن الأطفال.</a:t>
            </a:r>
          </a:p>
          <a:p>
            <a:pPr algn="justLow" rtl="1">
              <a:buFont typeface="Wingdings" pitchFamily="2" charset="2"/>
              <a:buChar char="ü"/>
            </a:pPr>
            <a:r>
              <a:rPr lang="ar-TN" sz="1400" b="1" dirty="0" smtClean="0">
                <a:solidFill>
                  <a:srgbClr val="FF0000"/>
                </a:solidFill>
                <a:latin typeface="Arabic Typesetting" pitchFamily="66" charset="-78"/>
                <a:cs typeface="Arabic Typesetting" pitchFamily="66" charset="-78"/>
              </a:rPr>
              <a:t> احرص </a:t>
            </a:r>
            <a:r>
              <a:rPr lang="ar-TN" sz="1400" b="1" dirty="0" smtClean="0">
                <a:latin typeface="Arabic Typesetting" pitchFamily="66" charset="-78"/>
                <a:cs typeface="Arabic Typesetting" pitchFamily="66" charset="-78"/>
              </a:rPr>
              <a:t>على إبعاد طفلك من المكان الذي قد يسقط منه (شرفة،طاولة...) وراقبه أثناء اللعب باستمرار.</a:t>
            </a:r>
            <a:endParaRPr lang="fr-FR" sz="1400" b="1" dirty="0" smtClean="0">
              <a:latin typeface="Arabic Typesetting" pitchFamily="66" charset="-78"/>
              <a:cs typeface="Arabic Typesetting" pitchFamily="66" charset="-78"/>
            </a:endParaRPr>
          </a:p>
        </p:txBody>
      </p:sp>
      <p:pic>
        <p:nvPicPr>
          <p:cNvPr id="25" name="Picture 3" descr="C:\Documents and Settings\Administrateur\Bureau\gaz\images.jpg"/>
          <p:cNvPicPr>
            <a:picLocks noChangeAspect="1" noChangeArrowheads="1"/>
          </p:cNvPicPr>
          <p:nvPr/>
        </p:nvPicPr>
        <p:blipFill>
          <a:blip r:embed="rId6" cstate="print"/>
          <a:srcRect/>
          <a:stretch>
            <a:fillRect/>
          </a:stretch>
        </p:blipFill>
        <p:spPr bwMode="auto">
          <a:xfrm>
            <a:off x="1000100" y="3643314"/>
            <a:ext cx="1143008" cy="1500198"/>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26" name="ZoneTexte 25"/>
          <p:cNvSpPr txBox="1"/>
          <p:nvPr/>
        </p:nvSpPr>
        <p:spPr>
          <a:xfrm>
            <a:off x="2071670" y="1896611"/>
            <a:ext cx="1571636" cy="2246769"/>
          </a:xfrm>
          <a:prstGeom prst="rect">
            <a:avLst/>
          </a:prstGeom>
          <a:noFill/>
        </p:spPr>
        <p:txBody>
          <a:bodyPr wrap="square" rtlCol="0">
            <a:spAutoFit/>
          </a:bodyPr>
          <a:lstStyle/>
          <a:p>
            <a:pPr algn="justLow" rtl="1">
              <a:buFont typeface="Wingdings" pitchFamily="2" charset="2"/>
              <a:buChar char="ü"/>
            </a:pPr>
            <a:r>
              <a:rPr lang="ar-TN" sz="1400" b="1" dirty="0" smtClean="0">
                <a:solidFill>
                  <a:srgbClr val="FF0000"/>
                </a:solidFill>
                <a:latin typeface="Arabic Typesetting" pitchFamily="66" charset="-78"/>
                <a:cs typeface="Arabic Typesetting" pitchFamily="66" charset="-78"/>
              </a:rPr>
              <a:t> ضع </a:t>
            </a:r>
            <a:r>
              <a:rPr lang="ar-TN" sz="1400" b="1" dirty="0" smtClean="0">
                <a:latin typeface="Arabic Typesetting" pitchFamily="66" charset="-78"/>
                <a:cs typeface="Arabic Typesetting" pitchFamily="66" charset="-78"/>
              </a:rPr>
              <a:t>كل أنواع الأدوية ومواد التنظيف بأماكن مخصصة لها حتى لا تكون في متناول الأطفال. </a:t>
            </a:r>
          </a:p>
          <a:p>
            <a:pPr algn="justLow" rtl="1">
              <a:buFont typeface="Wingdings" pitchFamily="2" charset="2"/>
              <a:buChar char="ü"/>
            </a:pPr>
            <a:r>
              <a:rPr lang="ar-TN" sz="1400" b="1" dirty="0" smtClean="0">
                <a:solidFill>
                  <a:srgbClr val="FF0000"/>
                </a:solidFill>
                <a:latin typeface="Arabic Typesetting" pitchFamily="66" charset="-78"/>
                <a:cs typeface="Arabic Typesetting" pitchFamily="66" charset="-78"/>
              </a:rPr>
              <a:t> </a:t>
            </a:r>
            <a:r>
              <a:rPr lang="ar-SA" sz="1400" b="1" dirty="0" smtClean="0">
                <a:solidFill>
                  <a:srgbClr val="FF0000"/>
                </a:solidFill>
                <a:latin typeface="Arabic Typesetting" pitchFamily="66" charset="-78"/>
                <a:cs typeface="Arabic Typesetting" pitchFamily="66" charset="-78"/>
              </a:rPr>
              <a:t>إتلاف </a:t>
            </a:r>
            <a:r>
              <a:rPr lang="ar-SA" sz="1400" b="1" dirty="0" smtClean="0">
                <a:latin typeface="Arabic Typesetting" pitchFamily="66" charset="-78"/>
                <a:cs typeface="Arabic Typesetting" pitchFamily="66" charset="-78"/>
              </a:rPr>
              <a:t>الأدوية المنتهية الصلاحية والتي لم يعد هناك حاجة إليها</a:t>
            </a:r>
            <a:r>
              <a:rPr lang="fr-FR" sz="1400" b="1" dirty="0" smtClean="0">
                <a:latin typeface="Arabic Typesetting" pitchFamily="66" charset="-78"/>
                <a:cs typeface="Arabic Typesetting" pitchFamily="66" charset="-78"/>
              </a:rPr>
              <a:t>. </a:t>
            </a:r>
            <a:r>
              <a:rPr lang="ar-TN" sz="1400" b="1" dirty="0" smtClean="0">
                <a:latin typeface="Arabic Typesetting" pitchFamily="66" charset="-78"/>
                <a:cs typeface="Arabic Typesetting" pitchFamily="66" charset="-78"/>
              </a:rPr>
              <a:t> </a:t>
            </a:r>
          </a:p>
          <a:p>
            <a:pPr algn="justLow" rtl="1">
              <a:buFont typeface="Wingdings" pitchFamily="2" charset="2"/>
              <a:buChar char="ü"/>
            </a:pPr>
            <a:r>
              <a:rPr lang="ar-TN" sz="1400" b="1" dirty="0" smtClean="0">
                <a:solidFill>
                  <a:srgbClr val="FF0000"/>
                </a:solidFill>
                <a:latin typeface="Arabic Typesetting" pitchFamily="66" charset="-78"/>
                <a:cs typeface="Arabic Typesetting" pitchFamily="66" charset="-78"/>
              </a:rPr>
              <a:t> التأكد </a:t>
            </a:r>
            <a:r>
              <a:rPr lang="ar-TN" sz="1400" b="1" dirty="0" smtClean="0">
                <a:latin typeface="Arabic Typesetting" pitchFamily="66" charset="-78"/>
                <a:cs typeface="Arabic Typesetting" pitchFamily="66" charset="-78"/>
              </a:rPr>
              <a:t>من صلاحية المواد الغذائية سواء الجاهزة أو التي تحضر في المنزل.</a:t>
            </a:r>
          </a:p>
          <a:p>
            <a:pPr algn="justLow" rtl="1">
              <a:buFont typeface="Wingdings" pitchFamily="2" charset="2"/>
              <a:buChar char="ü"/>
            </a:pPr>
            <a:endParaRPr lang="ar-TN" sz="1400" b="1" dirty="0" smtClean="0">
              <a:latin typeface="Arabic Typesetting" pitchFamily="66" charset="-78"/>
              <a:cs typeface="Arabic Typesetting" pitchFamily="66" charset="-78"/>
            </a:endParaRPr>
          </a:p>
          <a:p>
            <a:pPr algn="justLow" rtl="1"/>
            <a:endParaRPr lang="fr-FR" sz="1400" b="1" dirty="0">
              <a:latin typeface="Arabic Typesetting" pitchFamily="66" charset="-78"/>
              <a:cs typeface="Arabic Typesetting" pitchFamily="66" charset="-78"/>
            </a:endParaRPr>
          </a:p>
        </p:txBody>
      </p:sp>
      <p:pic>
        <p:nvPicPr>
          <p:cNvPr id="27" name="Picture 2" descr="C:\Users\pc\Desktop\mensi yosra\YOSRA\13555304415934.jpg"/>
          <p:cNvPicPr>
            <a:picLocks noChangeAspect="1" noChangeArrowheads="1"/>
          </p:cNvPicPr>
          <p:nvPr/>
        </p:nvPicPr>
        <p:blipFill>
          <a:blip r:embed="rId7" cstate="print"/>
          <a:srcRect b="9999"/>
          <a:stretch>
            <a:fillRect/>
          </a:stretch>
        </p:blipFill>
        <p:spPr bwMode="auto">
          <a:xfrm>
            <a:off x="3571869" y="1928802"/>
            <a:ext cx="1071570" cy="1473409"/>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28" name="ZoneTexte 27"/>
          <p:cNvSpPr txBox="1"/>
          <p:nvPr/>
        </p:nvSpPr>
        <p:spPr>
          <a:xfrm>
            <a:off x="1643042" y="5690732"/>
            <a:ext cx="1643074" cy="738664"/>
          </a:xfrm>
          <a:prstGeom prst="rect">
            <a:avLst/>
          </a:prstGeom>
          <a:noFill/>
        </p:spPr>
        <p:txBody>
          <a:bodyPr wrap="square" rtlCol="0">
            <a:spAutoFit/>
          </a:bodyPr>
          <a:lstStyle/>
          <a:p>
            <a:pPr algn="justLow" rtl="1">
              <a:buFont typeface="Wingdings" pitchFamily="2" charset="2"/>
              <a:buChar char="ü"/>
            </a:pPr>
            <a:r>
              <a:rPr lang="ar-TN" sz="1400" b="1" dirty="0" smtClean="0">
                <a:solidFill>
                  <a:srgbClr val="FF0000"/>
                </a:solidFill>
                <a:latin typeface="Arabic Typesetting" pitchFamily="66" charset="-78"/>
                <a:cs typeface="Arabic Typesetting" pitchFamily="66" charset="-78"/>
              </a:rPr>
              <a:t> لا تستعمل </a:t>
            </a:r>
            <a:r>
              <a:rPr lang="ar-TN" sz="1400" b="1" dirty="0" smtClean="0">
                <a:latin typeface="Arabic Typesetting" pitchFamily="66" charset="-78"/>
                <a:cs typeface="Arabic Typesetting" pitchFamily="66" charset="-78"/>
              </a:rPr>
              <a:t>الآلات الكهربائية مثل أجهزة الهاتف ويداك مبللة بالماء لأن في ذلك خطر التكهرب.</a:t>
            </a:r>
            <a:endParaRPr lang="fr-FR" sz="1400" b="1" dirty="0" smtClean="0">
              <a:latin typeface="Arabic Typesetting" pitchFamily="66" charset="-78"/>
              <a:cs typeface="Arabic Typesetting" pitchFamily="66" charset="-78"/>
            </a:endParaRPr>
          </a:p>
        </p:txBody>
      </p:sp>
      <p:pic>
        <p:nvPicPr>
          <p:cNvPr id="29" name="Picture 4" descr="C:\Users\pc\Desktop\mensi yosra\MENSI\hrouk-el-atfal.jpg"/>
          <p:cNvPicPr>
            <a:picLocks noChangeAspect="1" noChangeArrowheads="1"/>
          </p:cNvPicPr>
          <p:nvPr/>
        </p:nvPicPr>
        <p:blipFill>
          <a:blip r:embed="rId8" cstate="print"/>
          <a:srcRect/>
          <a:stretch>
            <a:fillRect/>
          </a:stretch>
        </p:blipFill>
        <p:spPr bwMode="auto">
          <a:xfrm>
            <a:off x="1071539" y="571480"/>
            <a:ext cx="1143008" cy="1143008"/>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30" name="ZoneTexte 29"/>
          <p:cNvSpPr txBox="1"/>
          <p:nvPr/>
        </p:nvSpPr>
        <p:spPr>
          <a:xfrm rot="3893994">
            <a:off x="1060926" y="5931368"/>
            <a:ext cx="569307" cy="369332"/>
          </a:xfrm>
          <a:prstGeom prst="rect">
            <a:avLst/>
          </a:prstGeom>
          <a:noFill/>
        </p:spPr>
        <p:txBody>
          <a:bodyPr wrap="square" rtlCol="0">
            <a:spAutoFit/>
          </a:bodyPr>
          <a:lstStyle/>
          <a:p>
            <a:r>
              <a:rPr lang="ar-TN" dirty="0" smtClean="0">
                <a:solidFill>
                  <a:srgbClr val="C00000"/>
                </a:solidFill>
                <a:latin typeface="Arabic Typesetting" pitchFamily="66" charset="-78"/>
                <a:cs typeface="Arabic Typesetting" pitchFamily="66" charset="-78"/>
              </a:rPr>
              <a:t>198</a:t>
            </a:r>
            <a:endParaRPr lang="fr-FR" dirty="0">
              <a:solidFill>
                <a:srgbClr val="C00000"/>
              </a:solidFill>
              <a:latin typeface="Arabic Typesetting" pitchFamily="66" charset="-78"/>
              <a:cs typeface="Arabic Typesetting" pitchFamily="66" charset="-78"/>
            </a:endParaRPr>
          </a:p>
        </p:txBody>
      </p:sp>
      <p:sp>
        <p:nvSpPr>
          <p:cNvPr id="31" name="Rectangle 30"/>
          <p:cNvSpPr/>
          <p:nvPr/>
        </p:nvSpPr>
        <p:spPr>
          <a:xfrm>
            <a:off x="1543123" y="5478677"/>
            <a:ext cx="1778051" cy="307777"/>
          </a:xfrm>
          <a:prstGeom prst="rect">
            <a:avLst/>
          </a:prstGeom>
        </p:spPr>
        <p:txBody>
          <a:bodyPr wrap="none">
            <a:spAutoFit/>
          </a:bodyPr>
          <a:lstStyle/>
          <a:p>
            <a:pPr algn="justLow" rtl="1">
              <a:buFont typeface="Wingdings" pitchFamily="2" charset="2"/>
              <a:buChar char="ü"/>
            </a:pPr>
            <a:r>
              <a:rPr lang="ar-TN" sz="1400" b="1" dirty="0" smtClean="0">
                <a:solidFill>
                  <a:srgbClr val="FF0000"/>
                </a:solidFill>
                <a:latin typeface="Arabic Typesetting" pitchFamily="66" charset="-78"/>
                <a:cs typeface="Arabic Typesetting" pitchFamily="66" charset="-78"/>
              </a:rPr>
              <a:t> راقب </a:t>
            </a:r>
            <a:r>
              <a:rPr lang="ar-TN" sz="1400" b="1" dirty="0" smtClean="0">
                <a:latin typeface="Arabic Typesetting" pitchFamily="66" charset="-78"/>
                <a:cs typeface="Arabic Typesetting" pitchFamily="66" charset="-78"/>
              </a:rPr>
              <a:t>إدامة وصلوحية الأجهزة الغازية.</a:t>
            </a:r>
          </a:p>
        </p:txBody>
      </p:sp>
      <p:sp>
        <p:nvSpPr>
          <p:cNvPr id="32" name="Rectangle 31"/>
          <p:cNvSpPr/>
          <p:nvPr/>
        </p:nvSpPr>
        <p:spPr>
          <a:xfrm>
            <a:off x="857224" y="5214950"/>
            <a:ext cx="2470548" cy="307777"/>
          </a:xfrm>
          <a:prstGeom prst="rect">
            <a:avLst/>
          </a:prstGeom>
        </p:spPr>
        <p:txBody>
          <a:bodyPr wrap="none">
            <a:spAutoFit/>
          </a:bodyPr>
          <a:lstStyle/>
          <a:p>
            <a:pPr algn="justLow" rtl="1">
              <a:buFont typeface="Wingdings" pitchFamily="2" charset="2"/>
              <a:buChar char="ü"/>
            </a:pPr>
            <a:r>
              <a:rPr lang="ar-TN" sz="1400" b="1" dirty="0" smtClean="0">
                <a:solidFill>
                  <a:srgbClr val="FF0000"/>
                </a:solidFill>
                <a:latin typeface="Arabic Typesetting" pitchFamily="66" charset="-78"/>
                <a:cs typeface="Arabic Typesetting" pitchFamily="66" charset="-78"/>
              </a:rPr>
              <a:t> أغلق</a:t>
            </a:r>
            <a:r>
              <a:rPr lang="ar-TN" sz="1400" b="1" dirty="0" smtClean="0">
                <a:latin typeface="Arabic Typesetting" pitchFamily="66" charset="-78"/>
                <a:cs typeface="Arabic Typesetting" pitchFamily="66" charset="-78"/>
              </a:rPr>
              <a:t> صمام قارورة الغاز بعد كل استعمال وخاصة بالليل.</a:t>
            </a:r>
            <a:endParaRPr lang="fr-FR" sz="1400" b="1" dirty="0" smtClean="0">
              <a:latin typeface="Arabic Typesetting" pitchFamily="66" charset="-78"/>
              <a:cs typeface="Arabic Typesetting" pitchFamily="66" charset="-78"/>
            </a:endParaRPr>
          </a:p>
        </p:txBody>
      </p:sp>
      <p:pic>
        <p:nvPicPr>
          <p:cNvPr id="33" name="Picture 2" descr="C:\Users\pc\Desktop\mensi yosra\MENSI\téléchargement (1).jpg"/>
          <p:cNvPicPr>
            <a:picLocks noChangeAspect="1" noChangeArrowheads="1"/>
          </p:cNvPicPr>
          <p:nvPr/>
        </p:nvPicPr>
        <p:blipFill>
          <a:blip r:embed="rId9" cstate="print"/>
          <a:srcRect l="3668" r="3668"/>
          <a:stretch>
            <a:fillRect/>
          </a:stretch>
        </p:blipFill>
        <p:spPr bwMode="auto">
          <a:xfrm>
            <a:off x="3500430" y="3643314"/>
            <a:ext cx="1143008" cy="1469582"/>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34" name="Picture 3" descr="C:\Documents and Settings\Administrateur\Bureau\gaz\images (1).jpg"/>
          <p:cNvPicPr>
            <a:picLocks noChangeAspect="1" noChangeArrowheads="1"/>
          </p:cNvPicPr>
          <p:nvPr/>
        </p:nvPicPr>
        <p:blipFill>
          <a:blip r:embed="rId10" cstate="print"/>
          <a:srcRect/>
          <a:stretch>
            <a:fillRect/>
          </a:stretch>
        </p:blipFill>
        <p:spPr bwMode="auto">
          <a:xfrm>
            <a:off x="3286116" y="5286387"/>
            <a:ext cx="1357322" cy="1000133"/>
          </a:xfrm>
          <a:prstGeom prst="rect">
            <a:avLst/>
          </a:prstGeom>
          <a:ln>
            <a:noFill/>
          </a:ln>
          <a:effectLst>
            <a:outerShdw blurRad="190500" algn="tl" rotWithShape="0">
              <a:srgbClr val="000000">
                <a:alpha val="70000"/>
              </a:srgbClr>
            </a:outerShdw>
          </a:effectLst>
        </p:spPr>
      </p:pic>
      <p:pic>
        <p:nvPicPr>
          <p:cNvPr id="35" name="Picture 2" descr="C:\Documents and Settings\Administrateur\Mes documents\Mes images\Photo\Photo 056.jpg"/>
          <p:cNvPicPr>
            <a:picLocks noChangeAspect="1" noChangeArrowheads="1"/>
          </p:cNvPicPr>
          <p:nvPr/>
        </p:nvPicPr>
        <p:blipFill>
          <a:blip r:embed="rId11" cstate="print"/>
          <a:srcRect l="1179" t="53541" r="69097" b="10061"/>
          <a:stretch>
            <a:fillRect/>
          </a:stretch>
        </p:blipFill>
        <p:spPr bwMode="auto">
          <a:xfrm>
            <a:off x="1000100" y="1928802"/>
            <a:ext cx="1143008" cy="1546423"/>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1012</TotalTime>
  <Words>398</Words>
  <Application>Microsoft Office PowerPoint</Application>
  <PresentationFormat>Affichage à l'écran (4:3)</PresentationFormat>
  <Paragraphs>43</Paragraphs>
  <Slides>2</Slides>
  <Notes>0</Notes>
  <HiddenSlides>0</HiddenSlides>
  <MMClips>0</MMClips>
  <ScaleCrop>false</ScaleCrop>
  <HeadingPairs>
    <vt:vector size="4" baseType="variant">
      <vt:variant>
        <vt:lpstr>Thème</vt:lpstr>
      </vt:variant>
      <vt:variant>
        <vt:i4>1</vt:i4>
      </vt:variant>
      <vt:variant>
        <vt:lpstr>Titres des diapositives</vt:lpstr>
      </vt:variant>
      <vt:variant>
        <vt:i4>2</vt:i4>
      </vt:variant>
    </vt:vector>
  </HeadingPairs>
  <TitlesOfParts>
    <vt:vector size="3" baseType="lpstr">
      <vt:lpstr>Thème Office</vt:lpstr>
      <vt:lpstr>Diapositive 1</vt:lpstr>
      <vt:lpstr>Diapositive 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pc</dc:creator>
  <cp:lastModifiedBy>pc</cp:lastModifiedBy>
  <cp:revision>164</cp:revision>
  <dcterms:created xsi:type="dcterms:W3CDTF">2016-03-04T11:29:34Z</dcterms:created>
  <dcterms:modified xsi:type="dcterms:W3CDTF">2016-03-17T12:52:10Z</dcterms:modified>
</cp:coreProperties>
</file>